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40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slide+xml" PartName="/ppt/slides/slide40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</p:sldIdLst>
  <p:sldSz cy="5143500" cx="9144000"/>
  <p:notesSz cx="6858000" cy="9144000"/>
  <p:embeddedFontLst>
    <p:embeddedFont>
      <p:font typeface="Roboto Mono"/>
      <p:regular r:id="rId46"/>
      <p:bold r:id="rId47"/>
      <p:italic r:id="rId48"/>
      <p:boldItalic r:id="rId4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RobotoMono-regular.fntdata"/><Relationship Id="rId45" Type="http://schemas.openxmlformats.org/officeDocument/2006/relationships/slide" Target="slides/slide40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RobotoMono-italic.fntdata"/><Relationship Id="rId47" Type="http://schemas.openxmlformats.org/officeDocument/2006/relationships/font" Target="fonts/RobotoMono-bold.fntdata"/><Relationship Id="rId49" Type="http://schemas.openxmlformats.org/officeDocument/2006/relationships/font" Target="fonts/RobotoMono-bold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e9b5f8a311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e9b5f8a311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e9b5f8a311_0_1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e9b5f8a311_0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e9b5f8a311_0_2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2" name="Google Shape;162;ge9b5f8a311_0_2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e9b5f8a311_0_1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0" name="Google Shape;170;ge9b5f8a311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4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e9b5f8a311_0_2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e9b5f8a311_0_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8" name="Shape 3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" name="Google Shape;349;ge9b5f8a311_0_3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0" name="Google Shape;350;ge9b5f8a311_0_3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ge9b5f8a311_0_4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" name="Google Shape;357;ge9b5f8a311_0_4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Google Shape;362;ge9b5f8a311_0_40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3" name="Google Shape;363;ge9b5f8a311_0_4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e9b5f8a311_0_3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0" name="Google Shape;370;ge9b5f8a311_0_3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e9b5f8a311_0_4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e9b5f8a311_0_4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ge9b5f8a311_0_38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ge9b5f8a311_0_3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ge9b5f8a311_0_4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" name="Google Shape;385;ge9b5f8a311_0_4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0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ge9b5f8a311_0_4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2" name="Google Shape;392;ge9b5f8a311_0_4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7" name="Shape 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8" name="Google Shape;398;ge9b5f8a311_0_4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9" name="Google Shape;399;ge9b5f8a311_0_4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4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e9b5f8a311_0_4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e9b5f8a311_0_4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ge9b5f8a311_0_44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3" name="Google Shape;413;ge9b5f8a311_0_4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9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ge9b5f8a311_0_4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1" name="Google Shape;421;ge9b5f8a311_0_4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7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ge9b5f8a311_0_45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9" name="Google Shape;429;ge9b5f8a311_0_4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4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Google Shape;435;ge9b5f8a311_0_4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6" name="Google Shape;436;ge9b5f8a311_0_4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e9b5f8a311_0_4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3" name="Google Shape;443;ge9b5f8a311_0_4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e9b5f8a311_0_4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e9b5f8a311_0_4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e9b5f8a31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e9b5f8a31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59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e9b5f8a311_0_4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e9b5f8a311_0_4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8" name="Shape 4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ge9b5f8a311_0_50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0" name="Google Shape;470;ge9b5f8a311_0_5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e9b5f8a311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e9b5f8a311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2" name="Shape 4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3" name="Google Shape;483;ge9b5f8a311_0_5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4" name="Google Shape;484;ge9b5f8a311_0_5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9" name="Shape 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" name="Google Shape;490;ge9b5f8a311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1" name="Google Shape;491;ge9b5f8a311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6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e9b5f8a311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98" name="Google Shape;498;ge9b5f8a311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3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ge9b5f8a311_0_5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5" name="Google Shape;505;ge9b5f8a311_0_5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ge9bb14a964_0_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3" name="Google Shape;513;ge9bb14a964_0_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9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ge9bb14a964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1" name="Google Shape;521;ge9bb14a964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7" name="Shape 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" name="Google Shape;528;ge9bb14a964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9" name="Google Shape;529;ge9bb14a964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9b5f8a311_0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9b5f8a311_0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5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e9bb14a964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7" name="Google Shape;537;ge9bb14a964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e9b5f8a311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e9b5f8a311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e9b5f8a311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e9b5f8a311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e9b5f8a311_0_9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e9b5f8a311_0_9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e9b5f8a311_0_3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e9b5f8a311_0_3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e9b5f8a311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e9b5f8a311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youtube.com/playlist?list=PLf3ZkSCyj1tf3rPAkOKY5hUzDrDoekAc7" TargetMode="Externa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7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7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8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12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12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6.png"/><Relationship Id="rId4" Type="http://schemas.openxmlformats.org/officeDocument/2006/relationships/image" Target="../media/image11.png"/><Relationship Id="rId5" Type="http://schemas.openxmlformats.org/officeDocument/2006/relationships/image" Target="../media/image10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18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3.xml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15.png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6.xml"/><Relationship Id="rId3" Type="http://schemas.openxmlformats.org/officeDocument/2006/relationships/image" Target="../media/image14.png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7.xml"/><Relationship Id="rId3" Type="http://schemas.openxmlformats.org/officeDocument/2006/relationships/image" Target="../media/image17.png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8.xml"/><Relationship Id="rId3" Type="http://schemas.openxmlformats.org/officeDocument/2006/relationships/image" Target="../media/image16.png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9.xml"/><Relationship Id="rId3" Type="http://schemas.openxmlformats.org/officeDocument/2006/relationships/image" Target="../media/image1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4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0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Locality, Matrix Multiplication, and Affine Transformations</a:t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Advanced Compiler Techniques</a:t>
            </a:r>
            <a:endParaRPr/>
          </a:p>
        </p:txBody>
      </p:sp>
      <p:sp>
        <p:nvSpPr>
          <p:cNvPr id="56" name="Google Shape;56;p13"/>
          <p:cNvSpPr txBox="1"/>
          <p:nvPr/>
        </p:nvSpPr>
        <p:spPr>
          <a:xfrm>
            <a:off x="1205850" y="3626725"/>
            <a:ext cx="67323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Source: 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https://www.youtube.com/playlist?list=PLf3ZkSCyj1tf3rPAkOKY5hUzDrDoekAc7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Videos: 125 - 130</a:t>
            </a:r>
            <a:endParaRPr/>
          </a:p>
        </p:txBody>
      </p:sp>
      <p:sp>
        <p:nvSpPr>
          <p:cNvPr id="57" name="Google Shape;57;p1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Matrix Multiplication</a:t>
            </a:r>
            <a:endParaRPr/>
          </a:p>
        </p:txBody>
      </p:sp>
      <p:pic>
        <p:nvPicPr>
          <p:cNvPr id="149" name="Google Shape;14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3525"/>
            <a:ext cx="8839198" cy="1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22"/>
          <p:cNvSpPr txBox="1"/>
          <p:nvPr/>
        </p:nvSpPr>
        <p:spPr>
          <a:xfrm>
            <a:off x="848275" y="3568125"/>
            <a:ext cx="72843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Worst case: A -&gt; Column </a:t>
            </a:r>
            <a:r>
              <a:rPr lang="en"/>
              <a:t>major</a:t>
            </a:r>
            <a:r>
              <a:rPr lang="en"/>
              <a:t>, B -&gt; Row major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</a:rPr>
              <a:t>Best</a:t>
            </a:r>
            <a:r>
              <a:rPr lang="en">
                <a:solidFill>
                  <a:schemeClr val="dk1"/>
                </a:solidFill>
              </a:rPr>
              <a:t> case: A -&gt; Row major, B -&gt; Column major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Realistically, if both A and B are row major, and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B_COL_MAX</a:t>
            </a:r>
            <a:r>
              <a:rPr lang="en">
                <a:solidFill>
                  <a:schemeClr val="dk1"/>
                </a:solidFill>
              </a:rPr>
              <a:t> is sufficiently large, every access to 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B[idx, col]</a:t>
            </a:r>
            <a:r>
              <a:rPr lang="en">
                <a:solidFill>
                  <a:schemeClr val="dk1"/>
                </a:solidFill>
              </a:rPr>
              <a:t> misses in cache. </a:t>
            </a:r>
            <a:r>
              <a:rPr lang="en">
                <a:solidFill>
                  <a:srgbClr val="FF0000"/>
                </a:solidFill>
              </a:rPr>
              <a:t>O(n</a:t>
            </a:r>
            <a:r>
              <a:rPr baseline="30000" lang="en">
                <a:solidFill>
                  <a:srgbClr val="FF0000"/>
                </a:solidFill>
              </a:rPr>
              <a:t>3</a:t>
            </a:r>
            <a:r>
              <a:rPr lang="en">
                <a:solidFill>
                  <a:srgbClr val="FF0000"/>
                </a:solidFill>
              </a:rPr>
              <a:t>) </a:t>
            </a:r>
            <a:r>
              <a:rPr lang="en">
                <a:solidFill>
                  <a:schemeClr val="dk1"/>
                </a:solidFill>
              </a:rPr>
              <a:t>misses.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1" name="Google Shape;151;p2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Matrix Multiplication</a:t>
            </a:r>
            <a:endParaRPr/>
          </a:p>
        </p:txBody>
      </p:sp>
      <p:pic>
        <p:nvPicPr>
          <p:cNvPr id="157" name="Google Shape;15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3525"/>
            <a:ext cx="8839198" cy="1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3"/>
          <p:cNvSpPr txBox="1"/>
          <p:nvPr/>
        </p:nvSpPr>
        <p:spPr>
          <a:xfrm>
            <a:off x="848275" y="3263325"/>
            <a:ext cx="72843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However, if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There are more cache lines than there are rows in B</a:t>
            </a:r>
            <a:endParaRPr>
              <a:solidFill>
                <a:schemeClr val="dk1"/>
              </a:solidFill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AutoNum type="arabicPeriod"/>
            </a:pPr>
            <a:r>
              <a:rPr lang="en">
                <a:solidFill>
                  <a:schemeClr val="dk1"/>
                </a:solidFill>
              </a:rPr>
              <a:t>More than 1 element of B can completely in  a cache line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 inner two loops will only have to face O(n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/C) misses when the first column would be accessed where C = Cache Line Size / Size of one </a:t>
            </a:r>
            <a:r>
              <a:rPr lang="en">
                <a:solidFill>
                  <a:schemeClr val="dk1"/>
                </a:solidFill>
              </a:rPr>
              <a:t>element</a:t>
            </a:r>
            <a:r>
              <a:rPr lang="en">
                <a:solidFill>
                  <a:schemeClr val="dk1"/>
                </a:solidFill>
              </a:rPr>
              <a:t> of B = number of columns of B that can fit in the cache.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 best case when we have sufficiently high number of cache lines, all columns of B will fit, reducing the total penalty to </a:t>
            </a:r>
            <a:r>
              <a:rPr lang="en">
                <a:solidFill>
                  <a:srgbClr val="00FF00"/>
                </a:solidFill>
              </a:rPr>
              <a:t>O(n</a:t>
            </a:r>
            <a:r>
              <a:rPr baseline="30000" lang="en">
                <a:solidFill>
                  <a:srgbClr val="00FF00"/>
                </a:solidFill>
              </a:rPr>
              <a:t>2</a:t>
            </a:r>
            <a:r>
              <a:rPr lang="en">
                <a:solidFill>
                  <a:srgbClr val="00FF00"/>
                </a:solidFill>
              </a:rPr>
              <a:t>/C)</a:t>
            </a:r>
            <a:r>
              <a:rPr lang="en">
                <a:solidFill>
                  <a:schemeClr val="dk1"/>
                </a:solidFill>
              </a:rPr>
              <a:t> for all three loops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59" name="Google Shape;159;p2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about A and C?</a:t>
            </a:r>
            <a:endParaRPr/>
          </a:p>
        </p:txBody>
      </p:sp>
      <p:pic>
        <p:nvPicPr>
          <p:cNvPr id="165" name="Google Shape;165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322525"/>
            <a:ext cx="8839198" cy="1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24"/>
          <p:cNvSpPr txBox="1"/>
          <p:nvPr/>
        </p:nvSpPr>
        <p:spPr>
          <a:xfrm>
            <a:off x="458550" y="3316975"/>
            <a:ext cx="82269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Fastest </a:t>
            </a:r>
            <a:r>
              <a:rPr lang="en">
                <a:solidFill>
                  <a:schemeClr val="dk1"/>
                </a:solidFill>
              </a:rPr>
              <a:t>moving</a:t>
            </a:r>
            <a:r>
              <a:rPr lang="en">
                <a:solidFill>
                  <a:schemeClr val="dk1"/>
                </a:solidFill>
              </a:rPr>
              <a:t> index for both A and C is the columns. Therefore, if A and C are row-major, then we only need to pay </a:t>
            </a:r>
            <a:r>
              <a:rPr lang="en">
                <a:solidFill>
                  <a:srgbClr val="00FF00"/>
                </a:solidFill>
              </a:rPr>
              <a:t>O(n</a:t>
            </a:r>
            <a:r>
              <a:rPr baseline="30000" lang="en">
                <a:solidFill>
                  <a:srgbClr val="00FF00"/>
                </a:solidFill>
              </a:rPr>
              <a:t>2</a:t>
            </a:r>
            <a:r>
              <a:rPr lang="en">
                <a:solidFill>
                  <a:srgbClr val="00FF00"/>
                </a:solidFill>
              </a:rPr>
              <a:t>/C)</a:t>
            </a:r>
            <a:r>
              <a:rPr lang="en">
                <a:solidFill>
                  <a:schemeClr val="dk1"/>
                </a:solidFill>
              </a:rPr>
              <a:t> for each of them.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Therefore in total we pay </a:t>
            </a:r>
            <a:r>
              <a:rPr lang="en">
                <a:solidFill>
                  <a:schemeClr val="dk1"/>
                </a:solidFill>
              </a:rPr>
              <a:t>around</a:t>
            </a:r>
            <a:r>
              <a:rPr lang="en">
                <a:solidFill>
                  <a:schemeClr val="dk1"/>
                </a:solidFill>
              </a:rPr>
              <a:t> </a:t>
            </a:r>
            <a:r>
              <a:rPr lang="en">
                <a:solidFill>
                  <a:srgbClr val="00FF00"/>
                </a:solidFill>
              </a:rPr>
              <a:t>3n</a:t>
            </a:r>
            <a:r>
              <a:rPr baseline="30000" lang="en">
                <a:solidFill>
                  <a:srgbClr val="00FF00"/>
                </a:solidFill>
              </a:rPr>
              <a:t>2</a:t>
            </a:r>
            <a:r>
              <a:rPr lang="en">
                <a:solidFill>
                  <a:srgbClr val="00FF00"/>
                </a:solidFill>
              </a:rPr>
              <a:t>/C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If C &gt; n, we don’t get any </a:t>
            </a:r>
            <a:r>
              <a:rPr lang="en">
                <a:solidFill>
                  <a:schemeClr val="dk1"/>
                </a:solidFill>
              </a:rPr>
              <a:t>benefit</a:t>
            </a:r>
            <a:r>
              <a:rPr lang="en">
                <a:solidFill>
                  <a:schemeClr val="dk1"/>
                </a:solidFill>
              </a:rPr>
              <a:t> as then useless data gets fetched into cache. If C = n, we pay around 3n penalty. This makes sense as we need n access for each matrix to bring the matrix into the cache. n accesses because each access brings a complete row, and there are n rows.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67" name="Google Shape;167;p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Matrix Multiplication</a:t>
            </a:r>
            <a:endParaRPr/>
          </a:p>
        </p:txBody>
      </p:sp>
      <p:sp>
        <p:nvSpPr>
          <p:cNvPr id="173" name="Google Shape;173;p25"/>
          <p:cNvSpPr/>
          <p:nvPr/>
        </p:nvSpPr>
        <p:spPr>
          <a:xfrm>
            <a:off x="2833775" y="12540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4" name="Google Shape;174;p25"/>
          <p:cNvSpPr/>
          <p:nvPr/>
        </p:nvSpPr>
        <p:spPr>
          <a:xfrm>
            <a:off x="2833775" y="17874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5" name="Google Shape;175;p25"/>
          <p:cNvSpPr/>
          <p:nvPr/>
        </p:nvSpPr>
        <p:spPr>
          <a:xfrm>
            <a:off x="2833775" y="23208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6" name="Google Shape;176;p25"/>
          <p:cNvSpPr/>
          <p:nvPr/>
        </p:nvSpPr>
        <p:spPr>
          <a:xfrm>
            <a:off x="2833775" y="28542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7" name="Google Shape;177;p25"/>
          <p:cNvSpPr/>
          <p:nvPr/>
        </p:nvSpPr>
        <p:spPr>
          <a:xfrm>
            <a:off x="2833775" y="33876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p25"/>
          <p:cNvSpPr/>
          <p:nvPr/>
        </p:nvSpPr>
        <p:spPr>
          <a:xfrm>
            <a:off x="3443375" y="12540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5"/>
          <p:cNvSpPr/>
          <p:nvPr/>
        </p:nvSpPr>
        <p:spPr>
          <a:xfrm>
            <a:off x="3443375" y="17874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3443375" y="23208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>
            <a:off x="3443375" y="28542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>
            <a:off x="3443375" y="33876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3" name="Google Shape;183;p25"/>
          <p:cNvSpPr/>
          <p:nvPr/>
        </p:nvSpPr>
        <p:spPr>
          <a:xfrm>
            <a:off x="4052975" y="12540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4" name="Google Shape;184;p25"/>
          <p:cNvSpPr/>
          <p:nvPr/>
        </p:nvSpPr>
        <p:spPr>
          <a:xfrm>
            <a:off x="4052975" y="17874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p25"/>
          <p:cNvSpPr/>
          <p:nvPr/>
        </p:nvSpPr>
        <p:spPr>
          <a:xfrm>
            <a:off x="4052975" y="23208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6" name="Google Shape;186;p25"/>
          <p:cNvSpPr/>
          <p:nvPr/>
        </p:nvSpPr>
        <p:spPr>
          <a:xfrm>
            <a:off x="4052975" y="28542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7" name="Google Shape;187;p25"/>
          <p:cNvSpPr/>
          <p:nvPr/>
        </p:nvSpPr>
        <p:spPr>
          <a:xfrm>
            <a:off x="4052975" y="33876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8" name="Google Shape;188;p25"/>
          <p:cNvSpPr/>
          <p:nvPr/>
        </p:nvSpPr>
        <p:spPr>
          <a:xfrm>
            <a:off x="3441725" y="12575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89" name="Google Shape;189;p25"/>
          <p:cNvSpPr/>
          <p:nvPr/>
        </p:nvSpPr>
        <p:spPr>
          <a:xfrm>
            <a:off x="3441725" y="17909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0" name="Google Shape;190;p25"/>
          <p:cNvSpPr/>
          <p:nvPr/>
        </p:nvSpPr>
        <p:spPr>
          <a:xfrm>
            <a:off x="3441725" y="23243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1" name="Google Shape;191;p25"/>
          <p:cNvSpPr/>
          <p:nvPr/>
        </p:nvSpPr>
        <p:spPr>
          <a:xfrm>
            <a:off x="3441725" y="28577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2" name="Google Shape;192;p25"/>
          <p:cNvSpPr/>
          <p:nvPr/>
        </p:nvSpPr>
        <p:spPr>
          <a:xfrm>
            <a:off x="3441725" y="33911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3" name="Google Shape;193;p25"/>
          <p:cNvSpPr/>
          <p:nvPr/>
        </p:nvSpPr>
        <p:spPr>
          <a:xfrm>
            <a:off x="4054625" y="12575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4" name="Google Shape;194;p25"/>
          <p:cNvSpPr/>
          <p:nvPr/>
        </p:nvSpPr>
        <p:spPr>
          <a:xfrm>
            <a:off x="4054625" y="17909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5" name="Google Shape;195;p25"/>
          <p:cNvSpPr/>
          <p:nvPr/>
        </p:nvSpPr>
        <p:spPr>
          <a:xfrm>
            <a:off x="4054625" y="23243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6" name="Google Shape;196;p25"/>
          <p:cNvSpPr/>
          <p:nvPr/>
        </p:nvSpPr>
        <p:spPr>
          <a:xfrm>
            <a:off x="4054625" y="28577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7" name="Google Shape;197;p25"/>
          <p:cNvSpPr/>
          <p:nvPr/>
        </p:nvSpPr>
        <p:spPr>
          <a:xfrm>
            <a:off x="4054625" y="3391188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8" name="Google Shape;198;p25"/>
          <p:cNvSpPr/>
          <p:nvPr/>
        </p:nvSpPr>
        <p:spPr>
          <a:xfrm>
            <a:off x="4662575" y="12540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199" name="Google Shape;199;p25"/>
          <p:cNvSpPr/>
          <p:nvPr/>
        </p:nvSpPr>
        <p:spPr>
          <a:xfrm>
            <a:off x="4662575" y="17874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00" name="Google Shape;200;p25"/>
          <p:cNvSpPr/>
          <p:nvPr/>
        </p:nvSpPr>
        <p:spPr>
          <a:xfrm>
            <a:off x="4662575" y="23208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01" name="Google Shape;201;p25"/>
          <p:cNvSpPr/>
          <p:nvPr/>
        </p:nvSpPr>
        <p:spPr>
          <a:xfrm>
            <a:off x="4662575" y="28542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02" name="Google Shape;202;p25"/>
          <p:cNvSpPr/>
          <p:nvPr/>
        </p:nvSpPr>
        <p:spPr>
          <a:xfrm>
            <a:off x="4662575" y="3387613"/>
            <a:ext cx="552000" cy="498300"/>
          </a:xfrm>
          <a:prstGeom prst="rect">
            <a:avLst/>
          </a:prstGeom>
          <a:solidFill>
            <a:srgbClr val="FF00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03" name="Google Shape;203;p25"/>
          <p:cNvSpPr/>
          <p:nvPr/>
        </p:nvSpPr>
        <p:spPr>
          <a:xfrm>
            <a:off x="5272175" y="12540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4" name="Google Shape;204;p25"/>
          <p:cNvSpPr/>
          <p:nvPr/>
        </p:nvSpPr>
        <p:spPr>
          <a:xfrm>
            <a:off x="5272175" y="17874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5" name="Google Shape;205;p25"/>
          <p:cNvSpPr/>
          <p:nvPr/>
        </p:nvSpPr>
        <p:spPr>
          <a:xfrm>
            <a:off x="5272175" y="23208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6" name="Google Shape;206;p25"/>
          <p:cNvSpPr/>
          <p:nvPr/>
        </p:nvSpPr>
        <p:spPr>
          <a:xfrm>
            <a:off x="5272175" y="28542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7" name="Google Shape;207;p25"/>
          <p:cNvSpPr/>
          <p:nvPr/>
        </p:nvSpPr>
        <p:spPr>
          <a:xfrm>
            <a:off x="5272175" y="33876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8" name="Google Shape;208;p25"/>
          <p:cNvSpPr/>
          <p:nvPr/>
        </p:nvSpPr>
        <p:spPr>
          <a:xfrm>
            <a:off x="5881775" y="12540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9" name="Google Shape;209;p25"/>
          <p:cNvSpPr/>
          <p:nvPr/>
        </p:nvSpPr>
        <p:spPr>
          <a:xfrm>
            <a:off x="5881775" y="17874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p25"/>
          <p:cNvSpPr/>
          <p:nvPr/>
        </p:nvSpPr>
        <p:spPr>
          <a:xfrm>
            <a:off x="5881775" y="2320800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1" name="Google Shape;211;p25"/>
          <p:cNvSpPr/>
          <p:nvPr/>
        </p:nvSpPr>
        <p:spPr>
          <a:xfrm>
            <a:off x="5881775" y="28542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2" name="Google Shape;212;p25"/>
          <p:cNvSpPr/>
          <p:nvPr/>
        </p:nvSpPr>
        <p:spPr>
          <a:xfrm>
            <a:off x="5881775" y="3387613"/>
            <a:ext cx="552000" cy="4983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p25"/>
          <p:cNvSpPr/>
          <p:nvPr/>
        </p:nvSpPr>
        <p:spPr>
          <a:xfrm>
            <a:off x="5275475" y="12540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4" name="Google Shape;214;p25"/>
          <p:cNvSpPr/>
          <p:nvPr/>
        </p:nvSpPr>
        <p:spPr>
          <a:xfrm>
            <a:off x="5275475" y="17874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5" name="Google Shape;215;p25"/>
          <p:cNvSpPr/>
          <p:nvPr/>
        </p:nvSpPr>
        <p:spPr>
          <a:xfrm>
            <a:off x="5275475" y="23208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6" name="Google Shape;216;p25"/>
          <p:cNvSpPr/>
          <p:nvPr/>
        </p:nvSpPr>
        <p:spPr>
          <a:xfrm>
            <a:off x="5275475" y="28542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7" name="Google Shape;217;p25"/>
          <p:cNvSpPr/>
          <p:nvPr/>
        </p:nvSpPr>
        <p:spPr>
          <a:xfrm>
            <a:off x="5275475" y="33876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8" name="Google Shape;218;p25"/>
          <p:cNvSpPr/>
          <p:nvPr/>
        </p:nvSpPr>
        <p:spPr>
          <a:xfrm>
            <a:off x="5888375" y="12540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19" name="Google Shape;219;p25"/>
          <p:cNvSpPr/>
          <p:nvPr/>
        </p:nvSpPr>
        <p:spPr>
          <a:xfrm>
            <a:off x="5888375" y="17874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20" name="Google Shape;220;p25"/>
          <p:cNvSpPr/>
          <p:nvPr/>
        </p:nvSpPr>
        <p:spPr>
          <a:xfrm>
            <a:off x="5888375" y="23208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21" name="Google Shape;221;p25"/>
          <p:cNvSpPr/>
          <p:nvPr/>
        </p:nvSpPr>
        <p:spPr>
          <a:xfrm>
            <a:off x="5888375" y="28542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22" name="Google Shape;222;p25"/>
          <p:cNvSpPr/>
          <p:nvPr/>
        </p:nvSpPr>
        <p:spPr>
          <a:xfrm>
            <a:off x="5888375" y="3387613"/>
            <a:ext cx="552000" cy="498300"/>
          </a:xfrm>
          <a:prstGeom prst="rect">
            <a:avLst/>
          </a:prstGeom>
          <a:solidFill>
            <a:srgbClr val="00FF00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1"/>
          </a:p>
        </p:txBody>
      </p:sp>
      <p:sp>
        <p:nvSpPr>
          <p:cNvPr id="223" name="Google Shape;223;p2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Blocking Matrix Multiplication</a:t>
            </a:r>
            <a:endParaRPr/>
          </a:p>
        </p:txBody>
      </p:sp>
      <p:sp>
        <p:nvSpPr>
          <p:cNvPr id="229" name="Google Shape;229;p26"/>
          <p:cNvSpPr/>
          <p:nvPr/>
        </p:nvSpPr>
        <p:spPr>
          <a:xfrm>
            <a:off x="7108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0" name="Google Shape;230;p26"/>
          <p:cNvSpPr/>
          <p:nvPr/>
        </p:nvSpPr>
        <p:spPr>
          <a:xfrm>
            <a:off x="7108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1" name="Google Shape;231;p26"/>
          <p:cNvSpPr/>
          <p:nvPr/>
        </p:nvSpPr>
        <p:spPr>
          <a:xfrm>
            <a:off x="7108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2" name="Google Shape;232;p26"/>
          <p:cNvSpPr/>
          <p:nvPr/>
        </p:nvSpPr>
        <p:spPr>
          <a:xfrm>
            <a:off x="9394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3" name="Google Shape;233;p26"/>
          <p:cNvSpPr/>
          <p:nvPr/>
        </p:nvSpPr>
        <p:spPr>
          <a:xfrm>
            <a:off x="9394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4" name="Google Shape;234;p26"/>
          <p:cNvSpPr/>
          <p:nvPr/>
        </p:nvSpPr>
        <p:spPr>
          <a:xfrm>
            <a:off x="9394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5" name="Google Shape;235;p26"/>
          <p:cNvSpPr/>
          <p:nvPr/>
        </p:nvSpPr>
        <p:spPr>
          <a:xfrm>
            <a:off x="11680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6" name="Google Shape;236;p26"/>
          <p:cNvSpPr/>
          <p:nvPr/>
        </p:nvSpPr>
        <p:spPr>
          <a:xfrm>
            <a:off x="11680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p26"/>
          <p:cNvSpPr/>
          <p:nvPr/>
        </p:nvSpPr>
        <p:spPr>
          <a:xfrm>
            <a:off x="11680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8" name="Google Shape;238;p26"/>
          <p:cNvSpPr/>
          <p:nvPr/>
        </p:nvSpPr>
        <p:spPr>
          <a:xfrm>
            <a:off x="6182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9" name="Google Shape;239;p26"/>
          <p:cNvSpPr/>
          <p:nvPr/>
        </p:nvSpPr>
        <p:spPr>
          <a:xfrm>
            <a:off x="7108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0" name="Google Shape;240;p26"/>
          <p:cNvSpPr/>
          <p:nvPr/>
        </p:nvSpPr>
        <p:spPr>
          <a:xfrm>
            <a:off x="7108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1" name="Google Shape;241;p26"/>
          <p:cNvSpPr/>
          <p:nvPr/>
        </p:nvSpPr>
        <p:spPr>
          <a:xfrm>
            <a:off x="7108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2" name="Google Shape;242;p26"/>
          <p:cNvSpPr/>
          <p:nvPr/>
        </p:nvSpPr>
        <p:spPr>
          <a:xfrm>
            <a:off x="9394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3" name="Google Shape;243;p26"/>
          <p:cNvSpPr/>
          <p:nvPr/>
        </p:nvSpPr>
        <p:spPr>
          <a:xfrm>
            <a:off x="9394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6"/>
          <p:cNvSpPr/>
          <p:nvPr/>
        </p:nvSpPr>
        <p:spPr>
          <a:xfrm>
            <a:off x="9394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5" name="Google Shape;245;p26"/>
          <p:cNvSpPr/>
          <p:nvPr/>
        </p:nvSpPr>
        <p:spPr>
          <a:xfrm>
            <a:off x="11680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6" name="Google Shape;246;p26"/>
          <p:cNvSpPr/>
          <p:nvPr/>
        </p:nvSpPr>
        <p:spPr>
          <a:xfrm>
            <a:off x="11680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7" name="Google Shape;247;p26"/>
          <p:cNvSpPr/>
          <p:nvPr/>
        </p:nvSpPr>
        <p:spPr>
          <a:xfrm>
            <a:off x="11680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26"/>
          <p:cNvSpPr/>
          <p:nvPr/>
        </p:nvSpPr>
        <p:spPr>
          <a:xfrm>
            <a:off x="16252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9" name="Google Shape;249;p26"/>
          <p:cNvSpPr/>
          <p:nvPr/>
        </p:nvSpPr>
        <p:spPr>
          <a:xfrm>
            <a:off x="16252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0" name="Google Shape;250;p26"/>
          <p:cNvSpPr/>
          <p:nvPr/>
        </p:nvSpPr>
        <p:spPr>
          <a:xfrm>
            <a:off x="16252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1" name="Google Shape;251;p26"/>
          <p:cNvSpPr/>
          <p:nvPr/>
        </p:nvSpPr>
        <p:spPr>
          <a:xfrm>
            <a:off x="18538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2" name="Google Shape;252;p26"/>
          <p:cNvSpPr/>
          <p:nvPr/>
        </p:nvSpPr>
        <p:spPr>
          <a:xfrm>
            <a:off x="18538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3" name="Google Shape;253;p26"/>
          <p:cNvSpPr/>
          <p:nvPr/>
        </p:nvSpPr>
        <p:spPr>
          <a:xfrm>
            <a:off x="18538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4" name="Google Shape;254;p26"/>
          <p:cNvSpPr/>
          <p:nvPr/>
        </p:nvSpPr>
        <p:spPr>
          <a:xfrm>
            <a:off x="20824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26"/>
          <p:cNvSpPr/>
          <p:nvPr/>
        </p:nvSpPr>
        <p:spPr>
          <a:xfrm>
            <a:off x="20824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p26"/>
          <p:cNvSpPr/>
          <p:nvPr/>
        </p:nvSpPr>
        <p:spPr>
          <a:xfrm>
            <a:off x="20824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7" name="Google Shape;257;p26"/>
          <p:cNvSpPr/>
          <p:nvPr/>
        </p:nvSpPr>
        <p:spPr>
          <a:xfrm>
            <a:off x="16252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26"/>
          <p:cNvSpPr/>
          <p:nvPr/>
        </p:nvSpPr>
        <p:spPr>
          <a:xfrm>
            <a:off x="16252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9" name="Google Shape;259;p26"/>
          <p:cNvSpPr/>
          <p:nvPr/>
        </p:nvSpPr>
        <p:spPr>
          <a:xfrm>
            <a:off x="16252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26"/>
          <p:cNvSpPr/>
          <p:nvPr/>
        </p:nvSpPr>
        <p:spPr>
          <a:xfrm>
            <a:off x="18538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1" name="Google Shape;261;p26"/>
          <p:cNvSpPr/>
          <p:nvPr/>
        </p:nvSpPr>
        <p:spPr>
          <a:xfrm>
            <a:off x="18538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2" name="Google Shape;262;p26"/>
          <p:cNvSpPr/>
          <p:nvPr/>
        </p:nvSpPr>
        <p:spPr>
          <a:xfrm>
            <a:off x="18538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3" name="Google Shape;263;p26"/>
          <p:cNvSpPr/>
          <p:nvPr/>
        </p:nvSpPr>
        <p:spPr>
          <a:xfrm>
            <a:off x="20824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4" name="Google Shape;264;p26"/>
          <p:cNvSpPr/>
          <p:nvPr/>
        </p:nvSpPr>
        <p:spPr>
          <a:xfrm>
            <a:off x="20824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26"/>
          <p:cNvSpPr/>
          <p:nvPr/>
        </p:nvSpPr>
        <p:spPr>
          <a:xfrm>
            <a:off x="20824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6" name="Google Shape;266;p26"/>
          <p:cNvSpPr/>
          <p:nvPr/>
        </p:nvSpPr>
        <p:spPr>
          <a:xfrm>
            <a:off x="15326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7" name="Google Shape;267;p26"/>
          <p:cNvSpPr/>
          <p:nvPr/>
        </p:nvSpPr>
        <p:spPr>
          <a:xfrm>
            <a:off x="34540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8" name="Google Shape;268;p26"/>
          <p:cNvSpPr/>
          <p:nvPr/>
        </p:nvSpPr>
        <p:spPr>
          <a:xfrm>
            <a:off x="34540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9" name="Google Shape;269;p26"/>
          <p:cNvSpPr/>
          <p:nvPr/>
        </p:nvSpPr>
        <p:spPr>
          <a:xfrm>
            <a:off x="34540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26"/>
          <p:cNvSpPr/>
          <p:nvPr/>
        </p:nvSpPr>
        <p:spPr>
          <a:xfrm>
            <a:off x="36826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1" name="Google Shape;271;p26"/>
          <p:cNvSpPr/>
          <p:nvPr/>
        </p:nvSpPr>
        <p:spPr>
          <a:xfrm>
            <a:off x="36826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2" name="Google Shape;272;p26"/>
          <p:cNvSpPr/>
          <p:nvPr/>
        </p:nvSpPr>
        <p:spPr>
          <a:xfrm>
            <a:off x="36826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3" name="Google Shape;273;p26"/>
          <p:cNvSpPr/>
          <p:nvPr/>
        </p:nvSpPr>
        <p:spPr>
          <a:xfrm>
            <a:off x="39112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4" name="Google Shape;274;p26"/>
          <p:cNvSpPr/>
          <p:nvPr/>
        </p:nvSpPr>
        <p:spPr>
          <a:xfrm>
            <a:off x="39112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5" name="Google Shape;275;p26"/>
          <p:cNvSpPr/>
          <p:nvPr/>
        </p:nvSpPr>
        <p:spPr>
          <a:xfrm>
            <a:off x="39112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6" name="Google Shape;276;p26"/>
          <p:cNvSpPr/>
          <p:nvPr/>
        </p:nvSpPr>
        <p:spPr>
          <a:xfrm>
            <a:off x="33614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7" name="Google Shape;277;p26"/>
          <p:cNvSpPr/>
          <p:nvPr/>
        </p:nvSpPr>
        <p:spPr>
          <a:xfrm>
            <a:off x="34540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8" name="Google Shape;278;p26"/>
          <p:cNvSpPr/>
          <p:nvPr/>
        </p:nvSpPr>
        <p:spPr>
          <a:xfrm>
            <a:off x="34540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9" name="Google Shape;279;p26"/>
          <p:cNvSpPr/>
          <p:nvPr/>
        </p:nvSpPr>
        <p:spPr>
          <a:xfrm>
            <a:off x="34540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0" name="Google Shape;280;p26"/>
          <p:cNvSpPr/>
          <p:nvPr/>
        </p:nvSpPr>
        <p:spPr>
          <a:xfrm>
            <a:off x="36826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1" name="Google Shape;281;p26"/>
          <p:cNvSpPr/>
          <p:nvPr/>
        </p:nvSpPr>
        <p:spPr>
          <a:xfrm>
            <a:off x="36826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2" name="Google Shape;282;p26"/>
          <p:cNvSpPr/>
          <p:nvPr/>
        </p:nvSpPr>
        <p:spPr>
          <a:xfrm>
            <a:off x="36826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3" name="Google Shape;283;p26"/>
          <p:cNvSpPr/>
          <p:nvPr/>
        </p:nvSpPr>
        <p:spPr>
          <a:xfrm>
            <a:off x="39112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4" name="Google Shape;284;p26"/>
          <p:cNvSpPr/>
          <p:nvPr/>
        </p:nvSpPr>
        <p:spPr>
          <a:xfrm>
            <a:off x="39112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5" name="Google Shape;285;p26"/>
          <p:cNvSpPr/>
          <p:nvPr/>
        </p:nvSpPr>
        <p:spPr>
          <a:xfrm>
            <a:off x="39112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6" name="Google Shape;286;p26"/>
          <p:cNvSpPr/>
          <p:nvPr/>
        </p:nvSpPr>
        <p:spPr>
          <a:xfrm>
            <a:off x="3361475" y="26439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7" name="Google Shape;287;p26"/>
          <p:cNvSpPr/>
          <p:nvPr/>
        </p:nvSpPr>
        <p:spPr>
          <a:xfrm>
            <a:off x="43684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8" name="Google Shape;288;p26"/>
          <p:cNvSpPr/>
          <p:nvPr/>
        </p:nvSpPr>
        <p:spPr>
          <a:xfrm>
            <a:off x="43684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9" name="Google Shape;289;p26"/>
          <p:cNvSpPr/>
          <p:nvPr/>
        </p:nvSpPr>
        <p:spPr>
          <a:xfrm>
            <a:off x="43684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0" name="Google Shape;290;p26"/>
          <p:cNvSpPr/>
          <p:nvPr/>
        </p:nvSpPr>
        <p:spPr>
          <a:xfrm>
            <a:off x="45970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1" name="Google Shape;291;p26"/>
          <p:cNvSpPr/>
          <p:nvPr/>
        </p:nvSpPr>
        <p:spPr>
          <a:xfrm>
            <a:off x="45970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2" name="Google Shape;292;p26"/>
          <p:cNvSpPr/>
          <p:nvPr/>
        </p:nvSpPr>
        <p:spPr>
          <a:xfrm>
            <a:off x="45970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3" name="Google Shape;293;p26"/>
          <p:cNvSpPr/>
          <p:nvPr/>
        </p:nvSpPr>
        <p:spPr>
          <a:xfrm>
            <a:off x="48256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4" name="Google Shape;294;p26"/>
          <p:cNvSpPr/>
          <p:nvPr/>
        </p:nvSpPr>
        <p:spPr>
          <a:xfrm>
            <a:off x="48256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5" name="Google Shape;295;p26"/>
          <p:cNvSpPr/>
          <p:nvPr/>
        </p:nvSpPr>
        <p:spPr>
          <a:xfrm>
            <a:off x="48256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6" name="Google Shape;296;p26"/>
          <p:cNvSpPr/>
          <p:nvPr/>
        </p:nvSpPr>
        <p:spPr>
          <a:xfrm>
            <a:off x="4275875" y="26439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7" name="Google Shape;297;p26"/>
          <p:cNvSpPr/>
          <p:nvPr/>
        </p:nvSpPr>
        <p:spPr>
          <a:xfrm>
            <a:off x="43684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8" name="Google Shape;298;p26"/>
          <p:cNvSpPr/>
          <p:nvPr/>
        </p:nvSpPr>
        <p:spPr>
          <a:xfrm>
            <a:off x="43684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9" name="Google Shape;299;p26"/>
          <p:cNvSpPr/>
          <p:nvPr/>
        </p:nvSpPr>
        <p:spPr>
          <a:xfrm>
            <a:off x="43684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0" name="Google Shape;300;p26"/>
          <p:cNvSpPr/>
          <p:nvPr/>
        </p:nvSpPr>
        <p:spPr>
          <a:xfrm>
            <a:off x="45970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1" name="Google Shape;301;p26"/>
          <p:cNvSpPr/>
          <p:nvPr/>
        </p:nvSpPr>
        <p:spPr>
          <a:xfrm>
            <a:off x="45970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2" name="Google Shape;302;p26"/>
          <p:cNvSpPr/>
          <p:nvPr/>
        </p:nvSpPr>
        <p:spPr>
          <a:xfrm>
            <a:off x="45970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3" name="Google Shape;303;p26"/>
          <p:cNvSpPr/>
          <p:nvPr/>
        </p:nvSpPr>
        <p:spPr>
          <a:xfrm>
            <a:off x="48256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4" name="Google Shape;304;p26"/>
          <p:cNvSpPr/>
          <p:nvPr/>
        </p:nvSpPr>
        <p:spPr>
          <a:xfrm>
            <a:off x="48256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5" name="Google Shape;305;p26"/>
          <p:cNvSpPr/>
          <p:nvPr/>
        </p:nvSpPr>
        <p:spPr>
          <a:xfrm>
            <a:off x="48256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6" name="Google Shape;306;p26"/>
          <p:cNvSpPr/>
          <p:nvPr/>
        </p:nvSpPr>
        <p:spPr>
          <a:xfrm>
            <a:off x="42758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00FF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7" name="Google Shape;307;p26"/>
          <p:cNvSpPr/>
          <p:nvPr/>
        </p:nvSpPr>
        <p:spPr>
          <a:xfrm>
            <a:off x="67306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8" name="Google Shape;308;p26"/>
          <p:cNvSpPr/>
          <p:nvPr/>
        </p:nvSpPr>
        <p:spPr>
          <a:xfrm>
            <a:off x="67306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9" name="Google Shape;309;p26"/>
          <p:cNvSpPr/>
          <p:nvPr/>
        </p:nvSpPr>
        <p:spPr>
          <a:xfrm>
            <a:off x="67306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0" name="Google Shape;310;p26"/>
          <p:cNvSpPr/>
          <p:nvPr/>
        </p:nvSpPr>
        <p:spPr>
          <a:xfrm>
            <a:off x="69592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1" name="Google Shape;311;p26"/>
          <p:cNvSpPr/>
          <p:nvPr/>
        </p:nvSpPr>
        <p:spPr>
          <a:xfrm>
            <a:off x="69592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2" name="Google Shape;312;p26"/>
          <p:cNvSpPr/>
          <p:nvPr/>
        </p:nvSpPr>
        <p:spPr>
          <a:xfrm>
            <a:off x="69592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26"/>
          <p:cNvSpPr/>
          <p:nvPr/>
        </p:nvSpPr>
        <p:spPr>
          <a:xfrm>
            <a:off x="71878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26"/>
          <p:cNvSpPr/>
          <p:nvPr/>
        </p:nvSpPr>
        <p:spPr>
          <a:xfrm>
            <a:off x="71878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26"/>
          <p:cNvSpPr/>
          <p:nvPr/>
        </p:nvSpPr>
        <p:spPr>
          <a:xfrm>
            <a:off x="71878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26"/>
          <p:cNvSpPr/>
          <p:nvPr/>
        </p:nvSpPr>
        <p:spPr>
          <a:xfrm>
            <a:off x="66380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26"/>
          <p:cNvSpPr/>
          <p:nvPr/>
        </p:nvSpPr>
        <p:spPr>
          <a:xfrm>
            <a:off x="67306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26"/>
          <p:cNvSpPr/>
          <p:nvPr/>
        </p:nvSpPr>
        <p:spPr>
          <a:xfrm>
            <a:off x="67306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9" name="Google Shape;319;p26"/>
          <p:cNvSpPr/>
          <p:nvPr/>
        </p:nvSpPr>
        <p:spPr>
          <a:xfrm>
            <a:off x="67306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0" name="Google Shape;320;p26"/>
          <p:cNvSpPr/>
          <p:nvPr/>
        </p:nvSpPr>
        <p:spPr>
          <a:xfrm>
            <a:off x="69592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1" name="Google Shape;321;p26"/>
          <p:cNvSpPr/>
          <p:nvPr/>
        </p:nvSpPr>
        <p:spPr>
          <a:xfrm>
            <a:off x="69592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2" name="Google Shape;322;p26"/>
          <p:cNvSpPr/>
          <p:nvPr/>
        </p:nvSpPr>
        <p:spPr>
          <a:xfrm>
            <a:off x="69592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3" name="Google Shape;323;p26"/>
          <p:cNvSpPr/>
          <p:nvPr/>
        </p:nvSpPr>
        <p:spPr>
          <a:xfrm>
            <a:off x="71878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4" name="Google Shape;324;p26"/>
          <p:cNvSpPr/>
          <p:nvPr/>
        </p:nvSpPr>
        <p:spPr>
          <a:xfrm>
            <a:off x="71878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5" name="Google Shape;325;p26"/>
          <p:cNvSpPr/>
          <p:nvPr/>
        </p:nvSpPr>
        <p:spPr>
          <a:xfrm>
            <a:off x="71878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26"/>
          <p:cNvSpPr/>
          <p:nvPr/>
        </p:nvSpPr>
        <p:spPr>
          <a:xfrm>
            <a:off x="76450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26"/>
          <p:cNvSpPr/>
          <p:nvPr/>
        </p:nvSpPr>
        <p:spPr>
          <a:xfrm>
            <a:off x="76450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26"/>
          <p:cNvSpPr/>
          <p:nvPr/>
        </p:nvSpPr>
        <p:spPr>
          <a:xfrm>
            <a:off x="76450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26"/>
          <p:cNvSpPr/>
          <p:nvPr/>
        </p:nvSpPr>
        <p:spPr>
          <a:xfrm>
            <a:off x="78736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26"/>
          <p:cNvSpPr/>
          <p:nvPr/>
        </p:nvSpPr>
        <p:spPr>
          <a:xfrm>
            <a:off x="78736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26"/>
          <p:cNvSpPr/>
          <p:nvPr/>
        </p:nvSpPr>
        <p:spPr>
          <a:xfrm>
            <a:off x="78736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26"/>
          <p:cNvSpPr/>
          <p:nvPr/>
        </p:nvSpPr>
        <p:spPr>
          <a:xfrm>
            <a:off x="8102225" y="2709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26"/>
          <p:cNvSpPr/>
          <p:nvPr/>
        </p:nvSpPr>
        <p:spPr>
          <a:xfrm>
            <a:off x="8102225" y="3014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26"/>
          <p:cNvSpPr/>
          <p:nvPr/>
        </p:nvSpPr>
        <p:spPr>
          <a:xfrm>
            <a:off x="8102225" y="33191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26"/>
          <p:cNvSpPr/>
          <p:nvPr/>
        </p:nvSpPr>
        <p:spPr>
          <a:xfrm>
            <a:off x="76450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26"/>
          <p:cNvSpPr/>
          <p:nvPr/>
        </p:nvSpPr>
        <p:spPr>
          <a:xfrm>
            <a:off x="76450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7" name="Google Shape;337;p26"/>
          <p:cNvSpPr/>
          <p:nvPr/>
        </p:nvSpPr>
        <p:spPr>
          <a:xfrm>
            <a:off x="76450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8" name="Google Shape;338;p26"/>
          <p:cNvSpPr/>
          <p:nvPr/>
        </p:nvSpPr>
        <p:spPr>
          <a:xfrm>
            <a:off x="78736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9" name="Google Shape;339;p26"/>
          <p:cNvSpPr/>
          <p:nvPr/>
        </p:nvSpPr>
        <p:spPr>
          <a:xfrm>
            <a:off x="78736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0" name="Google Shape;340;p26"/>
          <p:cNvSpPr/>
          <p:nvPr/>
        </p:nvSpPr>
        <p:spPr>
          <a:xfrm>
            <a:off x="78736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26"/>
          <p:cNvSpPr/>
          <p:nvPr/>
        </p:nvSpPr>
        <p:spPr>
          <a:xfrm>
            <a:off x="8102225" y="16427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2" name="Google Shape;342;p26"/>
          <p:cNvSpPr/>
          <p:nvPr/>
        </p:nvSpPr>
        <p:spPr>
          <a:xfrm>
            <a:off x="8102225" y="19475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3" name="Google Shape;343;p26"/>
          <p:cNvSpPr/>
          <p:nvPr/>
        </p:nvSpPr>
        <p:spPr>
          <a:xfrm>
            <a:off x="8102225" y="2252300"/>
            <a:ext cx="175200" cy="2154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4" name="Google Shape;344;p26"/>
          <p:cNvSpPr/>
          <p:nvPr/>
        </p:nvSpPr>
        <p:spPr>
          <a:xfrm>
            <a:off x="7552475" y="1577150"/>
            <a:ext cx="817500" cy="956100"/>
          </a:xfrm>
          <a:prstGeom prst="rect">
            <a:avLst/>
          </a:prstGeom>
          <a:noFill/>
          <a:ln cap="flat" cmpd="sng" w="1905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5" name="Google Shape;345;p26"/>
          <p:cNvSpPr txBox="1"/>
          <p:nvPr/>
        </p:nvSpPr>
        <p:spPr>
          <a:xfrm>
            <a:off x="2517900" y="2167800"/>
            <a:ext cx="66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X</a:t>
            </a:r>
            <a:endParaRPr b="1" sz="3000"/>
          </a:p>
        </p:txBody>
      </p:sp>
      <p:sp>
        <p:nvSpPr>
          <p:cNvPr id="346" name="Google Shape;346;p26"/>
          <p:cNvSpPr txBox="1"/>
          <p:nvPr/>
        </p:nvSpPr>
        <p:spPr>
          <a:xfrm>
            <a:off x="5489700" y="2167800"/>
            <a:ext cx="661200" cy="6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3000"/>
              <a:t>=</a:t>
            </a:r>
            <a:endParaRPr b="1" sz="3000"/>
          </a:p>
        </p:txBody>
      </p:sp>
      <p:sp>
        <p:nvSpPr>
          <p:cNvPr id="347" name="Google Shape;347;p2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2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900"/>
                                        <p:tgtEl>
                                          <p:spTgt spid="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p2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Blocking Matrix Multiplication</a:t>
            </a:r>
            <a:endParaRPr/>
          </a:p>
        </p:txBody>
      </p:sp>
      <p:sp>
        <p:nvSpPr>
          <p:cNvPr id="353" name="Google Shape;353;p2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Best case, each </a:t>
            </a:r>
            <a:r>
              <a:rPr lang="en">
                <a:solidFill>
                  <a:schemeClr val="dk1"/>
                </a:solidFill>
              </a:rPr>
              <a:t>block faces 3B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/C misses (B</a:t>
            </a:r>
            <a:r>
              <a:rPr baseline="30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/C for each sub-matrix). If each element is one byte long:</a:t>
            </a:r>
            <a:endParaRPr>
              <a:solidFill>
                <a:schemeClr val="dk1"/>
              </a:solidFill>
            </a:endParaRPr>
          </a:p>
          <a:p>
            <a:pPr indent="457200" lvl="0" marL="228600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C = cache line size = l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Total (n/B)</a:t>
            </a:r>
            <a:r>
              <a:rPr baseline="30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 block operations.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Therefore total cost = </a:t>
            </a:r>
            <a:r>
              <a:rPr lang="en">
                <a:solidFill>
                  <a:srgbClr val="00FF00"/>
                </a:solidFill>
              </a:rPr>
              <a:t>3n</a:t>
            </a:r>
            <a:r>
              <a:rPr baseline="30000" lang="en">
                <a:solidFill>
                  <a:srgbClr val="00FF00"/>
                </a:solidFill>
              </a:rPr>
              <a:t>3</a:t>
            </a:r>
            <a:r>
              <a:rPr lang="en">
                <a:solidFill>
                  <a:srgbClr val="00FF00"/>
                </a:solidFill>
              </a:rPr>
              <a:t>/BC</a:t>
            </a:r>
            <a:endParaRPr>
              <a:solidFill>
                <a:srgbClr val="00FF00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B &lt;= n and C &lt;= n. Therefore, best case we get 3n penalty. This matches the best case estimate from earlier.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54" name="Google Shape;354;p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8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3: Affine Loop Transformations</a:t>
            </a:r>
            <a:endParaRPr/>
          </a:p>
        </p:txBody>
      </p:sp>
      <p:sp>
        <p:nvSpPr>
          <p:cNvPr id="360" name="Google Shape;360;p2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4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does affine mean?</a:t>
            </a:r>
            <a:endParaRPr/>
          </a:p>
        </p:txBody>
      </p:sp>
      <p:sp>
        <p:nvSpPr>
          <p:cNvPr id="366" name="Google Shape;366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An affine expression is a linear expression of the </a:t>
            </a:r>
            <a:r>
              <a:rPr lang="en">
                <a:solidFill>
                  <a:schemeClr val="dk1"/>
                </a:solidFill>
              </a:rPr>
              <a:t>inputs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f(x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, x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, x</a:t>
            </a:r>
            <a:r>
              <a:rPr baseline="-25000" lang="en">
                <a:solidFill>
                  <a:schemeClr val="dk1"/>
                </a:solidFill>
              </a:rPr>
              <a:t>3</a:t>
            </a:r>
            <a:r>
              <a:rPr lang="en">
                <a:solidFill>
                  <a:schemeClr val="dk1"/>
                </a:solidFill>
              </a:rPr>
              <a:t>, …., x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) = c</a:t>
            </a:r>
            <a:r>
              <a:rPr baseline="-25000" lang="en">
                <a:solidFill>
                  <a:schemeClr val="dk1"/>
                </a:solidFill>
              </a:rPr>
              <a:t>0</a:t>
            </a:r>
            <a:r>
              <a:rPr lang="en">
                <a:solidFill>
                  <a:schemeClr val="dk1"/>
                </a:solidFill>
              </a:rPr>
              <a:t> + c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x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 + c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x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 + ….. c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x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endParaRPr baseline="-25000">
              <a:solidFill>
                <a:schemeClr val="dk1"/>
              </a:solidFill>
            </a:endParaRPr>
          </a:p>
        </p:txBody>
      </p:sp>
      <p:sp>
        <p:nvSpPr>
          <p:cNvPr id="367" name="Google Shape;367;p2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When can we use </a:t>
            </a:r>
            <a:r>
              <a:rPr lang="en"/>
              <a:t>polyhedral</a:t>
            </a:r>
            <a:r>
              <a:rPr lang="en"/>
              <a:t> optimizations?</a:t>
            </a:r>
            <a:endParaRPr/>
          </a:p>
        </p:txBody>
      </p:sp>
      <p:sp>
        <p:nvSpPr>
          <p:cNvPr id="373" name="Google Shape;373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Even if accesses are affine, there might be dependencies.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Upper and lower bounds of loops are affine </a:t>
            </a:r>
            <a:r>
              <a:rPr lang="en">
                <a:solidFill>
                  <a:schemeClr val="dk1"/>
                </a:solidFill>
              </a:rPr>
              <a:t>functions of outer loop variables.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Increments are by 1. This can be achieved by using a placeholder variable in loop and multiplying it by a constant before use.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Under this assumption, the iteration space will always be convex.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74" name="Google Shape;374;p3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</a:t>
            </a:r>
            <a:endParaRPr/>
          </a:p>
        </p:txBody>
      </p:sp>
      <p:pic>
        <p:nvPicPr>
          <p:cNvPr id="380" name="Google Shape;380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85863"/>
            <a:ext cx="4429125" cy="1285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1" name="Google Shape;381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93213" y="1855925"/>
            <a:ext cx="3162300" cy="260032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1: Locality</a:t>
            </a:r>
            <a:endParaRPr/>
          </a:p>
        </p:txBody>
      </p:sp>
      <p:sp>
        <p:nvSpPr>
          <p:cNvPr id="63" name="Google Shape;63;p1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Categories of Affine Transformations</a:t>
            </a:r>
            <a:endParaRPr/>
          </a:p>
        </p:txBody>
      </p:sp>
      <p:sp>
        <p:nvSpPr>
          <p:cNvPr id="388" name="Google Shape;388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Splitting iteration space into independent slices which can be executed parallely.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Blocking to create a hierarchy of iterations to improve locality.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89" name="Google Shape;389;p3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93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Example: Splitting Into P</a:t>
            </a:r>
            <a:r>
              <a:rPr lang="en"/>
              <a:t>arallel</a:t>
            </a:r>
            <a:r>
              <a:rPr lang="en"/>
              <a:t> Slices</a:t>
            </a:r>
            <a:endParaRPr/>
          </a:p>
        </p:txBody>
      </p:sp>
      <p:pic>
        <p:nvPicPr>
          <p:cNvPr id="395" name="Google Shape;395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2153050"/>
            <a:ext cx="8839201" cy="1382301"/>
          </a:xfrm>
          <a:prstGeom prst="rect">
            <a:avLst/>
          </a:prstGeom>
          <a:noFill/>
          <a:ln>
            <a:noFill/>
          </a:ln>
        </p:spPr>
      </p:pic>
      <p:sp>
        <p:nvSpPr>
          <p:cNvPr id="396" name="Google Shape;396;p3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3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Example: Splitting Into Parallel Slices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2" name="Google Shape;402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9725" y="1958776"/>
            <a:ext cx="8839199" cy="1225939"/>
          </a:xfrm>
          <a:prstGeom prst="rect">
            <a:avLst/>
          </a:prstGeom>
          <a:noFill/>
          <a:ln>
            <a:noFill/>
          </a:ln>
        </p:spPr>
      </p:pic>
      <p:sp>
        <p:nvSpPr>
          <p:cNvPr id="403" name="Google Shape;403;p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3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Affine Transform Theory: Three Spaces</a:t>
            </a:r>
            <a:endParaRPr/>
          </a:p>
        </p:txBody>
      </p:sp>
      <p:sp>
        <p:nvSpPr>
          <p:cNvPr id="409" name="Google Shape;409;p3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Iteration space: Set of all dynamic execution </a:t>
            </a:r>
            <a:r>
              <a:rPr lang="en">
                <a:solidFill>
                  <a:schemeClr val="dk1"/>
                </a:solidFill>
              </a:rPr>
              <a:t>instances, i.e. all possible combinations of iterators. May/May not be rectangular.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Data space: Set of array elements accessed. Typically defined as an affine functions of the iteration space.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Processor space: Set of all processors in the system. We create an affine function map from iteration space to processor space.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10" name="Google Shape;410;p3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p3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Space Example</a:t>
            </a:r>
            <a:endParaRPr/>
          </a:p>
        </p:txBody>
      </p:sp>
      <p:pic>
        <p:nvPicPr>
          <p:cNvPr id="416" name="Google Shape;416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85863"/>
            <a:ext cx="442912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p36"/>
          <p:cNvSpPr txBox="1"/>
          <p:nvPr/>
        </p:nvSpPr>
        <p:spPr>
          <a:xfrm>
            <a:off x="5466650" y="1656150"/>
            <a:ext cx="316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 &gt;= 0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 &lt;= 5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j &gt;= i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j &lt;= 7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18" name="Google Shape;418;p3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2" name="Shape 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" name="Google Shape;423;p3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Space Example</a:t>
            </a:r>
            <a:endParaRPr/>
          </a:p>
        </p:txBody>
      </p:sp>
      <p:pic>
        <p:nvPicPr>
          <p:cNvPr id="424" name="Google Shape;424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88" y="1285863"/>
            <a:ext cx="4429125" cy="1285875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37"/>
          <p:cNvSpPr txBox="1"/>
          <p:nvPr/>
        </p:nvSpPr>
        <p:spPr>
          <a:xfrm>
            <a:off x="5466650" y="1656150"/>
            <a:ext cx="31641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 &gt;= 0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Mono"/>
              <a:buChar char="●"/>
            </a:pPr>
            <a:r>
              <a:rPr lang="en" sz="1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-i + 5 &gt;= 0</a:t>
            </a:r>
            <a:endParaRPr sz="1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-i + </a:t>
            </a: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j &gt;= 0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</a:pPr>
            <a:r>
              <a:rPr lang="en" sz="1800">
                <a:latin typeface="Roboto Mono"/>
                <a:ea typeface="Roboto Mono"/>
                <a:cs typeface="Roboto Mono"/>
                <a:sym typeface="Roboto Mono"/>
              </a:rPr>
              <a:t>-j + 7 &gt;= 0</a:t>
            </a:r>
            <a:endParaRPr sz="1800"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26" name="Google Shape;426;p3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0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Iteration Space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2" name="Google Shape;43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5550" y="1519225"/>
            <a:ext cx="5067300" cy="21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433" name="Google Shape;433;p3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7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p3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Space Example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39" name="Google Shape;439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9713" y="952500"/>
            <a:ext cx="61245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3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44" name="Shape 4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Space Example: Execution order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6" name="Google Shape;446;p40"/>
          <p:cNvSpPr txBox="1"/>
          <p:nvPr/>
        </p:nvSpPr>
        <p:spPr>
          <a:xfrm>
            <a:off x="457800" y="1171425"/>
            <a:ext cx="81999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sz="1800"/>
              <a:t>Fastest moving </a:t>
            </a:r>
            <a:r>
              <a:rPr lang="en" sz="1800"/>
              <a:t>variable</a:t>
            </a:r>
            <a:r>
              <a:rPr lang="en" sz="1800"/>
              <a:t> is lexicographically </a:t>
            </a:r>
            <a:r>
              <a:rPr lang="en" sz="1800"/>
              <a:t>smaller</a:t>
            </a:r>
            <a:r>
              <a:rPr lang="en" sz="1800"/>
              <a:t>.</a:t>
            </a:r>
            <a:endParaRPr sz="1800"/>
          </a:p>
        </p:txBody>
      </p:sp>
      <p:pic>
        <p:nvPicPr>
          <p:cNvPr id="447" name="Google Shape;447;p4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63563" y="1633125"/>
            <a:ext cx="6124575" cy="32385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Iteration Space: Loop Invariant</a:t>
            </a:r>
            <a:endParaRPr/>
          </a:p>
        </p:txBody>
      </p:sp>
      <p:pic>
        <p:nvPicPr>
          <p:cNvPr id="454" name="Google Shape;454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135325"/>
            <a:ext cx="3361675" cy="1500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55" name="Google Shape;455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20318" y="1209722"/>
            <a:ext cx="4511983" cy="774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56" name="Google Shape;456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500" y="2923425"/>
            <a:ext cx="8001000" cy="1638300"/>
          </a:xfrm>
          <a:prstGeom prst="rect">
            <a:avLst/>
          </a:prstGeom>
          <a:noFill/>
          <a:ln>
            <a:noFill/>
          </a:ln>
        </p:spPr>
      </p:pic>
      <p:sp>
        <p:nvSpPr>
          <p:cNvPr id="457" name="Google Shape;457;p41"/>
          <p:cNvSpPr/>
          <p:nvPr/>
        </p:nvSpPr>
        <p:spPr>
          <a:xfrm>
            <a:off x="498200" y="3972075"/>
            <a:ext cx="780900" cy="7743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8" name="Google Shape;458;p4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Locality: What is it? Why do we want it?</a:t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Data locality refers to data </a:t>
            </a:r>
            <a:r>
              <a:rPr lang="en">
                <a:solidFill>
                  <a:schemeClr val="dk1"/>
                </a:solidFill>
              </a:rPr>
              <a:t>accessed</a:t>
            </a:r>
            <a:r>
              <a:rPr lang="en">
                <a:solidFill>
                  <a:schemeClr val="dk1"/>
                </a:solidFill>
              </a:rPr>
              <a:t> being near to each other, either in the spatial dimension, or the temporal </a:t>
            </a:r>
            <a:r>
              <a:rPr lang="en">
                <a:solidFill>
                  <a:schemeClr val="dk1"/>
                </a:solidFill>
              </a:rPr>
              <a:t>dimension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Spatial locality: Addresses which are spatially near each other get accessed. </a:t>
            </a:r>
            <a:r>
              <a:rPr lang="en">
                <a:solidFill>
                  <a:schemeClr val="dk1"/>
                </a:solidFill>
              </a:rPr>
              <a:t>Example: A-1, A, A+1, A+2, etc.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Temporal locality: Same address is accessed again and again. Example: A, A, B, A, C, A, etc.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Caches exploit locality to reduce the (average) memory latency observed by the execution pipeline.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Typically more locality = More hits in caches = Faster Execution!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70" name="Google Shape;70;p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4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Exchanging Variables</a:t>
            </a:r>
            <a:endParaRPr/>
          </a:p>
        </p:txBody>
      </p:sp>
      <p:sp>
        <p:nvSpPr>
          <p:cNvPr id="464" name="Google Shape;464;p4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Suppose we want to exchange i and j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465" name="Google Shape;465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11977" y="1777825"/>
            <a:ext cx="5842499" cy="3155549"/>
          </a:xfrm>
          <a:prstGeom prst="rect">
            <a:avLst/>
          </a:prstGeom>
          <a:noFill/>
          <a:ln>
            <a:noFill/>
          </a:ln>
        </p:spPr>
      </p:pic>
      <p:sp>
        <p:nvSpPr>
          <p:cNvPr id="466" name="Google Shape;466;p42"/>
          <p:cNvSpPr/>
          <p:nvPr/>
        </p:nvSpPr>
        <p:spPr>
          <a:xfrm>
            <a:off x="6099500" y="1669625"/>
            <a:ext cx="2060100" cy="377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" name="Google Shape;472;p4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Exchanging Variables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73" name="Google Shape;473;p4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Project the iteration space on j to find the range of j.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For each j, find i in terms of j.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We are </a:t>
            </a:r>
            <a:r>
              <a:rPr lang="en">
                <a:solidFill>
                  <a:schemeClr val="dk1"/>
                </a:solidFill>
              </a:rPr>
              <a:t>guaranteed</a:t>
            </a:r>
            <a:r>
              <a:rPr lang="en">
                <a:solidFill>
                  <a:schemeClr val="dk1"/>
                </a:solidFill>
              </a:rPr>
              <a:t> to have another convex </a:t>
            </a:r>
            <a:r>
              <a:rPr lang="en">
                <a:solidFill>
                  <a:schemeClr val="dk1"/>
                </a:solidFill>
              </a:rPr>
              <a:t>polyhedron</a:t>
            </a:r>
            <a:r>
              <a:rPr lang="en">
                <a:solidFill>
                  <a:schemeClr val="dk1"/>
                </a:solidFill>
              </a:rPr>
              <a:t> after projection.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74" name="Google Shape;474;p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9" name="Google Shape;479;p4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Exchanging Variables: Projection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0" name="Google Shape;480;p4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 set of points (x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, x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, …, x</a:t>
            </a:r>
            <a:r>
              <a:rPr baseline="-25000" lang="en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) will be in the projection of S on m dimensions if for some </a:t>
            </a:r>
            <a:r>
              <a:rPr lang="en">
                <a:solidFill>
                  <a:schemeClr val="dk1"/>
                </a:solidFill>
              </a:rPr>
              <a:t>(x</a:t>
            </a:r>
            <a:r>
              <a:rPr baseline="-25000" lang="en">
                <a:solidFill>
                  <a:schemeClr val="dk1"/>
                </a:solidFill>
              </a:rPr>
              <a:t>m+1</a:t>
            </a:r>
            <a:r>
              <a:rPr lang="en">
                <a:solidFill>
                  <a:schemeClr val="dk1"/>
                </a:solidFill>
              </a:rPr>
              <a:t>, x</a:t>
            </a:r>
            <a:r>
              <a:rPr baseline="-25000" lang="en">
                <a:solidFill>
                  <a:schemeClr val="dk1"/>
                </a:solidFill>
              </a:rPr>
              <a:t>m+2</a:t>
            </a:r>
            <a:r>
              <a:rPr lang="en">
                <a:solidFill>
                  <a:schemeClr val="dk1"/>
                </a:solidFill>
              </a:rPr>
              <a:t>, …, x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),   (x</a:t>
            </a:r>
            <a:r>
              <a:rPr baseline="-25000" lang="en">
                <a:solidFill>
                  <a:schemeClr val="dk1"/>
                </a:solidFill>
              </a:rPr>
              <a:t>1</a:t>
            </a:r>
            <a:r>
              <a:rPr lang="en">
                <a:solidFill>
                  <a:schemeClr val="dk1"/>
                </a:solidFill>
              </a:rPr>
              <a:t>, x</a:t>
            </a:r>
            <a:r>
              <a:rPr baseline="-25000" lang="en">
                <a:solidFill>
                  <a:schemeClr val="dk1"/>
                </a:solidFill>
              </a:rPr>
              <a:t>2</a:t>
            </a:r>
            <a:r>
              <a:rPr lang="en">
                <a:solidFill>
                  <a:schemeClr val="dk1"/>
                </a:solidFill>
              </a:rPr>
              <a:t>, … , x</a:t>
            </a:r>
            <a:r>
              <a:rPr baseline="-25000" lang="en">
                <a:solidFill>
                  <a:schemeClr val="dk1"/>
                </a:solidFill>
              </a:rPr>
              <a:t>n</a:t>
            </a:r>
            <a:r>
              <a:rPr lang="en">
                <a:solidFill>
                  <a:schemeClr val="dk1"/>
                </a:solidFill>
              </a:rPr>
              <a:t>) lies in 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Effective for every point in the projection, you should be able to find some set of values for the rest of n-m dimensions such that the n dimensional point lies in 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1" name="Google Shape;481;p4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85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Exchanging variables: Idea</a:t>
            </a:r>
            <a:endParaRPr/>
          </a:p>
        </p:txBody>
      </p:sp>
      <p:sp>
        <p:nvSpPr>
          <p:cNvPr id="487" name="Google Shape;487;p4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Project the iteration space onto all the dimensions except the desired innermost </a:t>
            </a:r>
            <a:r>
              <a:rPr lang="en">
                <a:solidFill>
                  <a:schemeClr val="dk1"/>
                </a:solidFill>
              </a:rPr>
              <a:t>variable’s dimension</a:t>
            </a:r>
            <a:r>
              <a:rPr lang="en">
                <a:solidFill>
                  <a:schemeClr val="dk1"/>
                </a:solidFill>
              </a:rPr>
              <a:t>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Then project the rest onto </a:t>
            </a:r>
            <a:r>
              <a:rPr lang="en">
                <a:solidFill>
                  <a:schemeClr val="dk1"/>
                </a:solidFill>
              </a:rPr>
              <a:t>all the dimensions except the desired second-innermost variable’s dimension.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Then project the rest onto all the dimensions except the desired third-innermost variable’s dimension.</a:t>
            </a:r>
            <a:endParaRPr>
              <a:solidFill>
                <a:schemeClr val="dk1"/>
              </a:solidFill>
            </a:endParaRPr>
          </a:p>
          <a:p>
            <a:pPr indent="0" lvl="0" marL="45720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… and so on until all variables are exhausted.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88" name="Google Shape;488;p4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2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4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Motzkin Method</a:t>
            </a:r>
            <a:endParaRPr/>
          </a:p>
        </p:txBody>
      </p:sp>
      <p:sp>
        <p:nvSpPr>
          <p:cNvPr id="494" name="Google Shape;494;p4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Input: 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 convex polyhedron S in m </a:t>
            </a:r>
            <a:r>
              <a:rPr lang="en">
                <a:solidFill>
                  <a:schemeClr val="dk1"/>
                </a:solidFill>
              </a:rPr>
              <a:t>dimensions.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AutoNum type="arabicPeriod"/>
            </a:pPr>
            <a:r>
              <a:rPr lang="en">
                <a:solidFill>
                  <a:schemeClr val="dk1"/>
                </a:solidFill>
              </a:rPr>
              <a:t>A variable x</a:t>
            </a:r>
            <a:r>
              <a:rPr baseline="-25000" lang="en">
                <a:solidFill>
                  <a:schemeClr val="dk1"/>
                </a:solidFill>
              </a:rPr>
              <a:t>m</a:t>
            </a:r>
            <a:r>
              <a:rPr lang="en">
                <a:solidFill>
                  <a:schemeClr val="dk1"/>
                </a:solidFill>
              </a:rPr>
              <a:t> to eliminate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Output: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>
                <a:solidFill>
                  <a:schemeClr val="dk1"/>
                </a:solidFill>
              </a:rPr>
              <a:t>S’, a projection of S on all dimensions except the m</a:t>
            </a:r>
            <a:r>
              <a:rPr baseline="30000" lang="en">
                <a:solidFill>
                  <a:schemeClr val="dk1"/>
                </a:solidFill>
              </a:rPr>
              <a:t>th</a:t>
            </a:r>
            <a:r>
              <a:rPr lang="en">
                <a:solidFill>
                  <a:schemeClr val="dk1"/>
                </a:solidFill>
              </a:rPr>
              <a:t> dimension.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495" name="Google Shape;495;p4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4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Motzkin Method: Terminology</a:t>
            </a:r>
            <a:endParaRPr/>
          </a:p>
        </p:txBody>
      </p:sp>
      <p:pic>
        <p:nvPicPr>
          <p:cNvPr id="501" name="Google Shape;501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2925" y="1362075"/>
            <a:ext cx="8058150" cy="3181350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6" name="Shape 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7" name="Google Shape;507;p4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Fourier Motzkin Method: Algorithm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08" name="Google Shape;508;p4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88613" y="1170125"/>
            <a:ext cx="6766787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09" name="Google Shape;509;p48"/>
          <p:cNvSpPr/>
          <p:nvPr/>
        </p:nvSpPr>
        <p:spPr>
          <a:xfrm>
            <a:off x="6584225" y="4187500"/>
            <a:ext cx="20466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0" name="Google Shape;510;p4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4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p4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Fourier Motzkin Method: Example Setup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16" name="Google Shape;516;p4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81150" y="1017725"/>
            <a:ext cx="6689925" cy="3864650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9"/>
          <p:cNvSpPr/>
          <p:nvPr/>
        </p:nvSpPr>
        <p:spPr>
          <a:xfrm>
            <a:off x="6247600" y="834800"/>
            <a:ext cx="20466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18" name="Google Shape;518;p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22" name="Shape 5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3" name="Google Shape;523;p5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Fourier Motzkin Method: Example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24" name="Google Shape;524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92288" y="1116275"/>
            <a:ext cx="6959425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525" name="Google Shape;525;p50"/>
          <p:cNvSpPr/>
          <p:nvPr/>
        </p:nvSpPr>
        <p:spPr>
          <a:xfrm>
            <a:off x="6247600" y="915575"/>
            <a:ext cx="20466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5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0" name="Shape 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" name="Google Shape;531;p5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9285"/>
              <a:buFont typeface="Arial"/>
              <a:buNone/>
            </a:pPr>
            <a:r>
              <a:rPr lang="en"/>
              <a:t>Example Solution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32" name="Google Shape;532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79725"/>
            <a:ext cx="8839200" cy="1489660"/>
          </a:xfrm>
          <a:prstGeom prst="rect">
            <a:avLst/>
          </a:prstGeom>
          <a:noFill/>
          <a:ln>
            <a:noFill/>
          </a:ln>
        </p:spPr>
      </p:pic>
      <p:sp>
        <p:nvSpPr>
          <p:cNvPr id="533" name="Google Shape;533;p51"/>
          <p:cNvSpPr/>
          <p:nvPr/>
        </p:nvSpPr>
        <p:spPr>
          <a:xfrm>
            <a:off x="996375" y="1090625"/>
            <a:ext cx="2046600" cy="875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4" name="Google Shape;534;p5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Interchanging</a:t>
            </a:r>
            <a:r>
              <a:rPr lang="en"/>
              <a:t> Loops can affect locality</a:t>
            </a:r>
            <a:endParaRPr/>
          </a:p>
        </p:txBody>
      </p:sp>
      <p:pic>
        <p:nvPicPr>
          <p:cNvPr id="76" name="Google Shape;76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" y="1726213"/>
            <a:ext cx="8839200" cy="18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1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8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p52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Thanks!</a:t>
            </a:r>
            <a:endParaRPr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45720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/>
              <a:t>-Setu Gupta</a:t>
            </a:r>
            <a:endParaRPr sz="1800"/>
          </a:p>
        </p:txBody>
      </p:sp>
      <p:sp>
        <p:nvSpPr>
          <p:cNvPr id="540" name="Google Shape;540;p5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Loops can affect locality</a:t>
            </a:r>
            <a:endParaRPr/>
          </a:p>
        </p:txBody>
      </p:sp>
      <p:pic>
        <p:nvPicPr>
          <p:cNvPr id="83" name="Google Shape;8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075" y="1192813"/>
            <a:ext cx="8839200" cy="184347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/>
          <p:nvPr/>
        </p:nvSpPr>
        <p:spPr>
          <a:xfrm>
            <a:off x="10089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7"/>
          <p:cNvSpPr/>
          <p:nvPr/>
        </p:nvSpPr>
        <p:spPr>
          <a:xfrm>
            <a:off x="16956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7"/>
          <p:cNvSpPr/>
          <p:nvPr/>
        </p:nvSpPr>
        <p:spPr>
          <a:xfrm>
            <a:off x="23814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7" name="Google Shape;87;p17"/>
          <p:cNvSpPr/>
          <p:nvPr/>
        </p:nvSpPr>
        <p:spPr>
          <a:xfrm>
            <a:off x="30672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Google Shape;88;p17"/>
          <p:cNvSpPr/>
          <p:nvPr/>
        </p:nvSpPr>
        <p:spPr>
          <a:xfrm>
            <a:off x="37530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" name="Google Shape;89;p17"/>
          <p:cNvSpPr/>
          <p:nvPr/>
        </p:nvSpPr>
        <p:spPr>
          <a:xfrm>
            <a:off x="44388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7"/>
          <p:cNvSpPr/>
          <p:nvPr/>
        </p:nvSpPr>
        <p:spPr>
          <a:xfrm>
            <a:off x="10089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a[0]</a:t>
            </a:r>
            <a:endParaRPr/>
          </a:p>
        </p:txBody>
      </p:sp>
      <p:sp>
        <p:nvSpPr>
          <p:cNvPr id="91" name="Google Shape;91;p17"/>
          <p:cNvSpPr/>
          <p:nvPr/>
        </p:nvSpPr>
        <p:spPr>
          <a:xfrm>
            <a:off x="16956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a[1]</a:t>
            </a:r>
            <a:endParaRPr/>
          </a:p>
        </p:txBody>
      </p:sp>
      <p:sp>
        <p:nvSpPr>
          <p:cNvPr id="92" name="Google Shape;92;p17"/>
          <p:cNvSpPr/>
          <p:nvPr/>
        </p:nvSpPr>
        <p:spPr>
          <a:xfrm>
            <a:off x="23814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a[2]</a:t>
            </a:r>
            <a:endParaRPr/>
          </a:p>
        </p:txBody>
      </p:sp>
      <p:sp>
        <p:nvSpPr>
          <p:cNvPr id="93" name="Google Shape;93;p17"/>
          <p:cNvSpPr/>
          <p:nvPr/>
        </p:nvSpPr>
        <p:spPr>
          <a:xfrm>
            <a:off x="30672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a[3]</a:t>
            </a:r>
            <a:endParaRPr/>
          </a:p>
        </p:txBody>
      </p:sp>
      <p:sp>
        <p:nvSpPr>
          <p:cNvPr id="94" name="Google Shape;94;p17"/>
          <p:cNvSpPr/>
          <p:nvPr/>
        </p:nvSpPr>
        <p:spPr>
          <a:xfrm>
            <a:off x="37530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a[4]</a:t>
            </a:r>
            <a:endParaRPr/>
          </a:p>
        </p:txBody>
      </p:sp>
      <p:sp>
        <p:nvSpPr>
          <p:cNvPr id="95" name="Google Shape;95;p17"/>
          <p:cNvSpPr/>
          <p:nvPr/>
        </p:nvSpPr>
        <p:spPr>
          <a:xfrm>
            <a:off x="44388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a[5]</a:t>
            </a:r>
            <a:endParaRPr/>
          </a:p>
        </p:txBody>
      </p:sp>
      <p:sp>
        <p:nvSpPr>
          <p:cNvPr id="96" name="Google Shape;96;p17"/>
          <p:cNvSpPr txBox="1"/>
          <p:nvPr/>
        </p:nvSpPr>
        <p:spPr>
          <a:xfrm>
            <a:off x="5547450" y="4258525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Miss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97" name="Google Shape;97;p17"/>
          <p:cNvSpPr/>
          <p:nvPr/>
        </p:nvSpPr>
        <p:spPr>
          <a:xfrm>
            <a:off x="10089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a[6]</a:t>
            </a:r>
            <a:endParaRPr/>
          </a:p>
        </p:txBody>
      </p:sp>
      <p:sp>
        <p:nvSpPr>
          <p:cNvPr id="98" name="Google Shape;98;p17"/>
          <p:cNvSpPr/>
          <p:nvPr/>
        </p:nvSpPr>
        <p:spPr>
          <a:xfrm>
            <a:off x="16956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a[7]</a:t>
            </a: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23814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a[8]</a:t>
            </a: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30672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a[9]</a:t>
            </a:r>
            <a:endParaRPr/>
          </a:p>
        </p:txBody>
      </p:sp>
      <p:sp>
        <p:nvSpPr>
          <p:cNvPr id="101" name="Google Shape;101;p17"/>
          <p:cNvSpPr/>
          <p:nvPr/>
        </p:nvSpPr>
        <p:spPr>
          <a:xfrm>
            <a:off x="37530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a[0]</a:t>
            </a:r>
            <a:endParaRPr/>
          </a:p>
        </p:txBody>
      </p:sp>
      <p:sp>
        <p:nvSpPr>
          <p:cNvPr id="102" name="Google Shape;102;p17"/>
          <p:cNvSpPr/>
          <p:nvPr/>
        </p:nvSpPr>
        <p:spPr>
          <a:xfrm>
            <a:off x="44388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a[1]</a:t>
            </a:r>
            <a:endParaRPr/>
          </a:p>
        </p:txBody>
      </p:sp>
      <p:sp>
        <p:nvSpPr>
          <p:cNvPr id="103" name="Google Shape;103;p17"/>
          <p:cNvSpPr txBox="1"/>
          <p:nvPr/>
        </p:nvSpPr>
        <p:spPr>
          <a:xfrm>
            <a:off x="1063700" y="3352700"/>
            <a:ext cx="43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High Spatial locality, low Temporal locality</a:t>
            </a:r>
            <a:endParaRPr/>
          </a:p>
        </p:txBody>
      </p:sp>
      <p:sp>
        <p:nvSpPr>
          <p:cNvPr id="104" name="Google Shape;104;p1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Reordering Loops can affect locality</a:t>
            </a:r>
            <a:endParaRPr/>
          </a:p>
        </p:txBody>
      </p:sp>
      <p:sp>
        <p:nvSpPr>
          <p:cNvPr id="110" name="Google Shape;110;p18"/>
          <p:cNvSpPr/>
          <p:nvPr/>
        </p:nvSpPr>
        <p:spPr>
          <a:xfrm>
            <a:off x="10089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18"/>
          <p:cNvSpPr/>
          <p:nvPr/>
        </p:nvSpPr>
        <p:spPr>
          <a:xfrm>
            <a:off x="16956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2" name="Google Shape;112;p18"/>
          <p:cNvSpPr/>
          <p:nvPr/>
        </p:nvSpPr>
        <p:spPr>
          <a:xfrm>
            <a:off x="23814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3" name="Google Shape;113;p18"/>
          <p:cNvSpPr/>
          <p:nvPr/>
        </p:nvSpPr>
        <p:spPr>
          <a:xfrm>
            <a:off x="30672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4" name="Google Shape;114;p18"/>
          <p:cNvSpPr/>
          <p:nvPr/>
        </p:nvSpPr>
        <p:spPr>
          <a:xfrm>
            <a:off x="37530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5" name="Google Shape;115;p18"/>
          <p:cNvSpPr/>
          <p:nvPr/>
        </p:nvSpPr>
        <p:spPr>
          <a:xfrm>
            <a:off x="44388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6" name="Google Shape;116;p18"/>
          <p:cNvSpPr/>
          <p:nvPr/>
        </p:nvSpPr>
        <p:spPr>
          <a:xfrm>
            <a:off x="10089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a[0]</a:t>
            </a:r>
            <a:endParaRPr/>
          </a:p>
        </p:txBody>
      </p:sp>
      <p:sp>
        <p:nvSpPr>
          <p:cNvPr id="117" name="Google Shape;117;p18"/>
          <p:cNvSpPr/>
          <p:nvPr/>
        </p:nvSpPr>
        <p:spPr>
          <a:xfrm>
            <a:off x="1695650" y="4174050"/>
            <a:ext cx="686700" cy="572700"/>
          </a:xfrm>
          <a:prstGeom prst="rect">
            <a:avLst/>
          </a:prstGeom>
          <a:solidFill>
            <a:schemeClr val="lt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a[1]</a:t>
            </a:r>
            <a:endParaRPr/>
          </a:p>
        </p:txBody>
      </p:sp>
      <p:sp>
        <p:nvSpPr>
          <p:cNvPr id="118" name="Google Shape;118;p18"/>
          <p:cNvSpPr txBox="1"/>
          <p:nvPr/>
        </p:nvSpPr>
        <p:spPr>
          <a:xfrm>
            <a:off x="5547450" y="4258525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</a:rPr>
              <a:t>Miss</a:t>
            </a:r>
            <a:endParaRPr sz="1800">
              <a:solidFill>
                <a:srgbClr val="FF0000"/>
              </a:solidFill>
            </a:endParaRPr>
          </a:p>
        </p:txBody>
      </p:sp>
      <p:sp>
        <p:nvSpPr>
          <p:cNvPr id="119" name="Google Shape;119;p18"/>
          <p:cNvSpPr txBox="1"/>
          <p:nvPr/>
        </p:nvSpPr>
        <p:spPr>
          <a:xfrm>
            <a:off x="5547450" y="4258525"/>
            <a:ext cx="90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FF00"/>
                </a:solidFill>
              </a:rPr>
              <a:t>Hit</a:t>
            </a:r>
            <a:endParaRPr sz="1800">
              <a:solidFill>
                <a:srgbClr val="00FF00"/>
              </a:solidFill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1063700" y="3352700"/>
            <a:ext cx="4349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</a:rPr>
              <a:t>High Spatial locality, high Temporal locality</a:t>
            </a:r>
            <a:endParaRPr/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8705850" cy="1971675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10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1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parameters affect locality?</a:t>
            </a:r>
            <a:endParaRPr/>
          </a:p>
        </p:txBody>
      </p:sp>
      <p:sp>
        <p:nvSpPr>
          <p:cNvPr id="128" name="Google Shape;128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Spatial: Prefetchers + CL size</a:t>
            </a:r>
            <a:endParaRPr>
              <a:solidFill>
                <a:schemeClr val="dk1"/>
              </a:solidFill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</a:pPr>
            <a:r>
              <a:rPr lang="en">
                <a:solidFill>
                  <a:schemeClr val="dk1"/>
                </a:solidFill>
              </a:rPr>
              <a:t>Temporal: Replacement Policy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29" name="Google Shape;129;p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0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Part 2: Matrix Multiplication</a:t>
            </a:r>
            <a:endParaRPr/>
          </a:p>
        </p:txBody>
      </p:sp>
      <p:sp>
        <p:nvSpPr>
          <p:cNvPr id="135" name="Google Shape;135;p2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Matrix Matrix Multiplication</a:t>
            </a:r>
            <a:endParaRPr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703525"/>
            <a:ext cx="8839198" cy="1552594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/>
        </p:nvSpPr>
        <p:spPr>
          <a:xfrm>
            <a:off x="848275" y="3568125"/>
            <a:ext cx="63687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Mono"/>
                <a:ea typeface="Roboto Mono"/>
                <a:cs typeface="Roboto Mono"/>
                <a:sym typeface="Roboto Mono"/>
              </a:rPr>
              <a:t>C[row, col]</a:t>
            </a:r>
            <a:r>
              <a:rPr lang="en"/>
              <a:t>: Can be reg allocated. One time cost.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</a:t>
            </a: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[row, idx]</a:t>
            </a:r>
            <a:r>
              <a:rPr lang="en">
                <a:solidFill>
                  <a:schemeClr val="dk1"/>
                </a:solidFill>
              </a:rPr>
              <a:t>: No point in reg allocating. Might need to pay for every access.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B[row, idx]</a:t>
            </a:r>
            <a:r>
              <a:rPr lang="en">
                <a:solidFill>
                  <a:schemeClr val="dk1"/>
                </a:solidFill>
              </a:rPr>
              <a:t>: No point in reg allocating. Might need to pay for every access.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43" name="Google Shape;143;p2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