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67" r:id="rId15"/>
    <p:sldId id="268" r:id="rId16"/>
    <p:sldId id="270" r:id="rId17"/>
    <p:sldId id="274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7798F-56C9-4081-85D5-CD3D06627831}" v="584" dt="2021-10-27T17:37:44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465" autoAdjust="0"/>
  </p:normalViewPr>
  <p:slideViewPr>
    <p:cSldViewPr snapToGrid="0">
      <p:cViewPr varScale="1">
        <p:scale>
          <a:sx n="93" d="100"/>
          <a:sy n="93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48B1A-6E4D-423D-95FA-4B6F5103847D}" type="datetimeFigureOut">
              <a:rPr lang="en-IN" smtClean="0"/>
              <a:t>28-10-2021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5FCA6-2ECE-4E65-BBFB-B1A3C138F0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17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7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19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03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364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800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229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70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418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22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52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81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09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04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25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729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63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5FCA6-2ECE-4E65-BBFB-B1A3C138F0F9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44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6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6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6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7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01E5B-4F94-4459-98D2-1A26CE7E2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67000"/>
          </a:xfrm>
        </p:spPr>
        <p:txBody>
          <a:bodyPr anchor="b">
            <a:normAutofit/>
          </a:bodyPr>
          <a:lstStyle/>
          <a:p>
            <a:pPr algn="l"/>
            <a:r>
              <a:rPr lang="en-US" sz="4100">
                <a:solidFill>
                  <a:schemeClr val="tx2"/>
                </a:solidFill>
              </a:rPr>
              <a:t>COL874: Advanced Compiler Techniques</a:t>
            </a:r>
            <a:br>
              <a:rPr lang="en-US" sz="4100">
                <a:solidFill>
                  <a:schemeClr val="tx2"/>
                </a:solidFill>
              </a:rPr>
            </a:br>
            <a:br>
              <a:rPr lang="en-US" sz="4100">
                <a:solidFill>
                  <a:schemeClr val="tx2"/>
                </a:solidFill>
              </a:rPr>
            </a:br>
            <a:r>
              <a:rPr lang="en-US" sz="4100">
                <a:solidFill>
                  <a:schemeClr val="tx2"/>
                </a:solidFill>
              </a:rPr>
              <a:t>Modules 176-180</a:t>
            </a:r>
            <a:endParaRPr lang="en-IN" sz="41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2B94A-4307-4BB5-82A8-8FA51752E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Sanyam Ahuja</a:t>
            </a:r>
            <a:endParaRPr lang="en-IN" sz="2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2038-6942-469D-BFCE-9845101D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8" r="31185" b="-1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1E7FB-52E3-41D6-BB0B-4247A0007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5" r="5113"/>
          <a:stretch/>
        </p:blipFill>
        <p:spPr>
          <a:xfrm>
            <a:off x="0" y="0"/>
            <a:ext cx="10931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9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F44C1-2C42-446D-9EC5-7E145384B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r="5027"/>
          <a:stretch/>
        </p:blipFill>
        <p:spPr>
          <a:xfrm>
            <a:off x="0" y="0"/>
            <a:ext cx="109522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C76AE-12A0-495A-940C-7678A1D0261B}"/>
              </a:ext>
            </a:extLst>
          </p:cNvPr>
          <p:cNvSpPr txBox="1"/>
          <p:nvPr/>
        </p:nvSpPr>
        <p:spPr>
          <a:xfrm>
            <a:off x="184935" y="6277510"/>
            <a:ext cx="903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Induction on the number of program steps. Also called inductive invariants</a:t>
            </a:r>
            <a:endParaRPr lang="en-IN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65093-57F9-4639-B412-964F0EA3D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2" r="4943"/>
          <a:stretch/>
        </p:blipFill>
        <p:spPr>
          <a:xfrm>
            <a:off x="0" y="0"/>
            <a:ext cx="10983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8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4A000-A6B7-43B3-A912-4E2106288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r="4943"/>
          <a:stretch/>
        </p:blipFill>
        <p:spPr>
          <a:xfrm>
            <a:off x="0" y="0"/>
            <a:ext cx="1096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515C42-77D7-44E4-BBF7-99D1062F9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9C091-B319-417F-B4C0-79D4DA3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68580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Module 178 : Verification Conditions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3648" y="0"/>
            <a:ext cx="35783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72B5A9-5531-4FA5-8C90-295EFED8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30708" y="22493"/>
            <a:ext cx="3561292" cy="6830508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8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B1782-D5E7-4483-B541-935FA36A5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0" r="5281"/>
          <a:stretch/>
        </p:blipFill>
        <p:spPr>
          <a:xfrm>
            <a:off x="-3048" y="0"/>
            <a:ext cx="10921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8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8763000" cy="1079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Verification Conditions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67753A-B0B1-4195-8854-7B978473F89E}"/>
              </a:ext>
            </a:extLst>
          </p:cNvPr>
          <p:cNvGrpSpPr/>
          <p:nvPr/>
        </p:nvGrpSpPr>
        <p:grpSpPr>
          <a:xfrm>
            <a:off x="838201" y="1722872"/>
            <a:ext cx="6456451" cy="1200329"/>
            <a:chOff x="1263722" y="2381905"/>
            <a:chExt cx="6456451" cy="1200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75EAC1-E17B-4EA7-BD05-961125C76DE7}"/>
                </a:ext>
              </a:extLst>
            </p:cNvPr>
            <p:cNvSpPr txBox="1"/>
            <p:nvPr/>
          </p:nvSpPr>
          <p:spPr>
            <a:xfrm>
              <a:off x="4941871" y="2381905"/>
              <a:ext cx="2778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{x&gt;=0, y&gt;0}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q=0; r=x;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if(r&gt;=y)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r&gt;=y}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2AFD61-5A08-4F60-945B-8F48AE386EAC}"/>
                </a:ext>
              </a:extLst>
            </p:cNvPr>
            <p:cNvSpPr txBox="1"/>
            <p:nvPr/>
          </p:nvSpPr>
          <p:spPr>
            <a:xfrm>
              <a:off x="1263722" y="2381905"/>
              <a:ext cx="324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Verification Condition 1(</a:t>
              </a:r>
              <a:r>
                <a:rPr lang="en-US" dirty="0">
                  <a:solidFill>
                    <a:srgbClr val="996633"/>
                  </a:solidFill>
                </a:rPr>
                <a:t>VC1</a:t>
              </a:r>
              <a:r>
                <a:rPr lang="en-US" dirty="0"/>
                <a:t>)</a:t>
              </a:r>
              <a:endParaRPr lang="en-IN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A16037-1E30-4A6E-A37E-ACBBFF840DAC}"/>
              </a:ext>
            </a:extLst>
          </p:cNvPr>
          <p:cNvGrpSpPr/>
          <p:nvPr/>
        </p:nvGrpSpPr>
        <p:grpSpPr>
          <a:xfrm>
            <a:off x="838201" y="3247702"/>
            <a:ext cx="6456451" cy="1200329"/>
            <a:chOff x="1263722" y="2381905"/>
            <a:chExt cx="6456451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B28861-63C1-4AB1-A335-8765397000B7}"/>
                </a:ext>
              </a:extLst>
            </p:cNvPr>
            <p:cNvSpPr txBox="1"/>
            <p:nvPr/>
          </p:nvSpPr>
          <p:spPr>
            <a:xfrm>
              <a:off x="4941871" y="2381905"/>
              <a:ext cx="2778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r&gt;=y}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r’=r-y; q’=q+1;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if(r’&gt;=y)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q’y+r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’, r’&gt;=y}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D6A8C-F89E-415D-BF06-A185C0BA389B}"/>
                </a:ext>
              </a:extLst>
            </p:cNvPr>
            <p:cNvSpPr txBox="1"/>
            <p:nvPr/>
          </p:nvSpPr>
          <p:spPr>
            <a:xfrm>
              <a:off x="1263722" y="2381905"/>
              <a:ext cx="324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Verification Condition 2(</a:t>
              </a:r>
              <a:r>
                <a:rPr lang="en-US" dirty="0">
                  <a:solidFill>
                    <a:srgbClr val="996633"/>
                  </a:solidFill>
                </a:rPr>
                <a:t>VC2</a:t>
              </a:r>
              <a:r>
                <a:rPr lang="en-US" dirty="0"/>
                <a:t>)</a:t>
              </a:r>
              <a:endParaRPr lang="en-IN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984508-537E-441B-95E2-3412B9A5731D}"/>
              </a:ext>
            </a:extLst>
          </p:cNvPr>
          <p:cNvGrpSpPr/>
          <p:nvPr/>
        </p:nvGrpSpPr>
        <p:grpSpPr>
          <a:xfrm>
            <a:off x="838201" y="5003364"/>
            <a:ext cx="6456451" cy="1200329"/>
            <a:chOff x="1263722" y="2381905"/>
            <a:chExt cx="6456451" cy="1200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71B7CE-CFAB-471F-A6CF-3D7D0CD03792}"/>
                </a:ext>
              </a:extLst>
            </p:cNvPr>
            <p:cNvSpPr txBox="1"/>
            <p:nvPr/>
          </p:nvSpPr>
          <p:spPr>
            <a:xfrm>
              <a:off x="4941871" y="2381905"/>
              <a:ext cx="27783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r&gt;=y}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r’=r-y; q’=q+1;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if not(r’&gt;=y)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q’y+r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’, r’&lt;y}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11F86A-CC74-4D52-8678-4CCEFCEFE93A}"/>
                </a:ext>
              </a:extLst>
            </p:cNvPr>
            <p:cNvSpPr txBox="1"/>
            <p:nvPr/>
          </p:nvSpPr>
          <p:spPr>
            <a:xfrm>
              <a:off x="1263722" y="2381905"/>
              <a:ext cx="324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Verification Condition 3(</a:t>
              </a:r>
              <a:r>
                <a:rPr lang="en-US" dirty="0">
                  <a:solidFill>
                    <a:srgbClr val="996633"/>
                  </a:solidFill>
                </a:rPr>
                <a:t>VC3</a:t>
              </a:r>
              <a:r>
                <a:rPr lang="en-US" dirty="0"/>
                <a:t>)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8756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8763000" cy="1079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Verification Conditions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B4EBC5-D662-4B35-919B-28147C4EDC0D}"/>
              </a:ext>
            </a:extLst>
          </p:cNvPr>
          <p:cNvGrpSpPr/>
          <p:nvPr/>
        </p:nvGrpSpPr>
        <p:grpSpPr>
          <a:xfrm>
            <a:off x="693706" y="2413337"/>
            <a:ext cx="5078079" cy="2031325"/>
            <a:chOff x="693706" y="2413337"/>
            <a:chExt cx="5078079" cy="20313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75EAC1-E17B-4EA7-BD05-961125C76DE7}"/>
                </a:ext>
              </a:extLst>
            </p:cNvPr>
            <p:cNvSpPr txBox="1"/>
            <p:nvPr/>
          </p:nvSpPr>
          <p:spPr>
            <a:xfrm>
              <a:off x="2558920" y="2413337"/>
              <a:ext cx="321286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{x&gt;=0, y&gt;0}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q=0;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r=x;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while(r&gt;=y)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r=r-y;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q=q+1;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q,r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&gt;=0, r&lt;y}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0117D1-14AC-47A2-8831-359A5EBA15C1}"/>
                </a:ext>
              </a:extLst>
            </p:cNvPr>
            <p:cNvSpPr txBox="1"/>
            <p:nvPr/>
          </p:nvSpPr>
          <p:spPr>
            <a:xfrm>
              <a:off x="693706" y="2413337"/>
              <a:ext cx="172072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Precondition:</a:t>
              </a:r>
            </a:p>
            <a:p>
              <a:endParaRPr lang="en-US" dirty="0"/>
            </a:p>
            <a:p>
              <a:endParaRPr lang="en-IN" dirty="0"/>
            </a:p>
            <a:p>
              <a:r>
                <a:rPr lang="en-IN" dirty="0">
                  <a:solidFill>
                    <a:srgbClr val="7030A0"/>
                  </a:solidFill>
                </a:rPr>
                <a:t>C:</a:t>
              </a:r>
            </a:p>
            <a:p>
              <a:endParaRPr lang="en-IN" dirty="0"/>
            </a:p>
            <a:p>
              <a:endParaRPr lang="en-IN" dirty="0"/>
            </a:p>
            <a:p>
              <a:r>
                <a:rPr lang="en-IN" dirty="0">
                  <a:solidFill>
                    <a:srgbClr val="C00000"/>
                  </a:solidFill>
                </a:rPr>
                <a:t>Postcondition: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B09F77-A126-4B65-9BA5-EF95A6E2795A}"/>
              </a:ext>
            </a:extLst>
          </p:cNvPr>
          <p:cNvGrpSpPr/>
          <p:nvPr/>
        </p:nvGrpSpPr>
        <p:grpSpPr>
          <a:xfrm>
            <a:off x="6356432" y="2413337"/>
            <a:ext cx="3309915" cy="2297109"/>
            <a:chOff x="6356432" y="2413337"/>
            <a:chExt cx="3309915" cy="22971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A37AA-973E-4470-9AA4-9BD88EA0CCDC}"/>
                </a:ext>
              </a:extLst>
            </p:cNvPr>
            <p:cNvSpPr txBox="1"/>
            <p:nvPr/>
          </p:nvSpPr>
          <p:spPr>
            <a:xfrm>
              <a:off x="6885285" y="2413337"/>
              <a:ext cx="2049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VC1</a:t>
              </a:r>
              <a:r>
                <a:rPr lang="en-US" dirty="0"/>
                <a:t> ^ </a:t>
              </a:r>
              <a:r>
                <a:rPr lang="en-US" dirty="0">
                  <a:solidFill>
                    <a:srgbClr val="996633"/>
                  </a:solidFill>
                </a:rPr>
                <a:t>VC2</a:t>
              </a:r>
              <a:r>
                <a:rPr lang="en-US" dirty="0"/>
                <a:t> ^ </a:t>
              </a:r>
              <a:r>
                <a:rPr lang="en-US" dirty="0">
                  <a:solidFill>
                    <a:srgbClr val="996633"/>
                  </a:solidFill>
                </a:rPr>
                <a:t>VC3</a:t>
              </a:r>
              <a:endParaRPr lang="en-IN" dirty="0">
                <a:solidFill>
                  <a:srgbClr val="99663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91DDC-9E41-4478-AC68-C159CE694950}"/>
                </a:ext>
              </a:extLst>
            </p:cNvPr>
            <p:cNvSpPr txBox="1"/>
            <p:nvPr/>
          </p:nvSpPr>
          <p:spPr>
            <a:xfrm>
              <a:off x="6356432" y="3787116"/>
              <a:ext cx="3309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{x&gt;=0, y&gt;0}</a:t>
              </a:r>
            </a:p>
            <a:p>
              <a:pPr algn="ctr"/>
              <a:r>
                <a:rPr 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qy+r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 r&lt;y, </a:t>
              </a:r>
              <a:r>
                <a:rPr lang="en-US" dirty="0" err="1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q,r</a:t>
              </a:r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&gt;=0}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93BB77-06DE-4356-B2A9-054C4A1EA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650" y="2748891"/>
              <a:ext cx="228600" cy="1038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4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4"/>
            <a:ext cx="8963345" cy="10797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Assignment Verification Condition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B4EBC5-D662-4B35-919B-28147C4EDC0D}"/>
              </a:ext>
            </a:extLst>
          </p:cNvPr>
          <p:cNvGrpSpPr/>
          <p:nvPr/>
        </p:nvGrpSpPr>
        <p:grpSpPr>
          <a:xfrm>
            <a:off x="693706" y="2413337"/>
            <a:ext cx="5078079" cy="923330"/>
            <a:chOff x="693706" y="2413337"/>
            <a:chExt cx="507807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75EAC1-E17B-4EA7-BD05-961125C76DE7}"/>
                </a:ext>
              </a:extLst>
            </p:cNvPr>
            <p:cNvSpPr txBox="1"/>
            <p:nvPr/>
          </p:nvSpPr>
          <p:spPr>
            <a:xfrm>
              <a:off x="2558920" y="2413337"/>
              <a:ext cx="3212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{P(X,Y,…)}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:= E(X,Y,…)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{Q(X,Y,…)}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0117D1-14AC-47A2-8831-359A5EBA15C1}"/>
                </a:ext>
              </a:extLst>
            </p:cNvPr>
            <p:cNvSpPr txBox="1"/>
            <p:nvPr/>
          </p:nvSpPr>
          <p:spPr>
            <a:xfrm>
              <a:off x="693706" y="2413337"/>
              <a:ext cx="17207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Precondition:</a:t>
              </a:r>
              <a:endParaRPr lang="en-IN" dirty="0"/>
            </a:p>
            <a:p>
              <a:r>
                <a:rPr lang="en-IN" dirty="0">
                  <a:solidFill>
                    <a:srgbClr val="7030A0"/>
                  </a:solidFill>
                </a:rPr>
                <a:t>C:</a:t>
              </a:r>
              <a:endParaRPr lang="en-IN" dirty="0"/>
            </a:p>
            <a:p>
              <a:r>
                <a:rPr lang="en-IN" dirty="0">
                  <a:solidFill>
                    <a:srgbClr val="C00000"/>
                  </a:solidFill>
                </a:rPr>
                <a:t>Postcondition: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98635D-73F3-4781-8E75-250911ADE787}"/>
              </a:ext>
            </a:extLst>
          </p:cNvPr>
          <p:cNvGrpSpPr/>
          <p:nvPr/>
        </p:nvGrpSpPr>
        <p:grpSpPr>
          <a:xfrm>
            <a:off x="693706" y="3621590"/>
            <a:ext cx="9135005" cy="532903"/>
            <a:chOff x="693706" y="3621590"/>
            <a:chExt cx="9135005" cy="53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9118F9-9D69-492D-B25C-2CEA1C0E9434}"/>
                    </a:ext>
                  </a:extLst>
                </p:cNvPr>
                <p:cNvSpPr txBox="1"/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∀ X,Y,… : (∃X’:P(X’,Y,…) ^ X=E(X’,Y,…))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IN" sz="20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Q(X,Y,…)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9118F9-9D69-492D-B25C-2CEA1C0E9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blipFill>
                  <a:blip r:embed="rId4"/>
                  <a:stretch>
                    <a:fillRect l="-849" r="-2471" b="-20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D0A3BA-86DD-425A-BED7-907AD86D30F5}"/>
                </a:ext>
              </a:extLst>
            </p:cNvPr>
            <p:cNvSpPr txBox="1"/>
            <p:nvPr/>
          </p:nvSpPr>
          <p:spPr>
            <a:xfrm>
              <a:off x="8836132" y="3754383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(Floyd)</a:t>
              </a:r>
              <a:endParaRPr lang="en-IN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D50AA5-5C9B-4FCB-B138-74315EB4B5C1}"/>
              </a:ext>
            </a:extLst>
          </p:cNvPr>
          <p:cNvGrpSpPr/>
          <p:nvPr/>
        </p:nvGrpSpPr>
        <p:grpSpPr>
          <a:xfrm>
            <a:off x="693706" y="4349343"/>
            <a:ext cx="9192906" cy="532903"/>
            <a:chOff x="693706" y="3621590"/>
            <a:chExt cx="9192906" cy="53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82DD2-7991-430F-82DE-773B8093BEBA}"/>
                    </a:ext>
                  </a:extLst>
                </p:cNvPr>
                <p:cNvSpPr txBox="1"/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∀ X,Y,… : P(X,Y,…)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IN" sz="20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Q(X,Y,…)[X:=E]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82DD2-7991-430F-82DE-773B8093B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blipFill>
                  <a:blip r:embed="rId5"/>
                  <a:stretch>
                    <a:fillRect l="-849" b="-20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E6F32-021E-4155-B8E4-88693B0FF6B6}"/>
                </a:ext>
              </a:extLst>
            </p:cNvPr>
            <p:cNvSpPr txBox="1"/>
            <p:nvPr/>
          </p:nvSpPr>
          <p:spPr>
            <a:xfrm>
              <a:off x="8836132" y="3754383"/>
              <a:ext cx="1050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(Hoare)</a:t>
              </a:r>
              <a:endParaRPr lang="en-IN" sz="20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6ACF2F-66A4-4A97-A287-2F99494EA678}"/>
              </a:ext>
            </a:extLst>
          </p:cNvPr>
          <p:cNvSpPr txBox="1"/>
          <p:nvPr/>
        </p:nvSpPr>
        <p:spPr>
          <a:xfrm>
            <a:off x="693706" y="5316125"/>
            <a:ext cx="577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B[x:=A] </a:t>
            </a:r>
            <a:r>
              <a:rPr lang="en-US" dirty="0">
                <a:cs typeface="Courier New" panose="02070309020205020404" pitchFamily="49" charset="0"/>
              </a:rPr>
              <a:t>represents substitution of A for x in B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4"/>
            <a:ext cx="8963345" cy="1079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Assignment VC Example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B4EBC5-D662-4B35-919B-28147C4EDC0D}"/>
              </a:ext>
            </a:extLst>
          </p:cNvPr>
          <p:cNvGrpSpPr/>
          <p:nvPr/>
        </p:nvGrpSpPr>
        <p:grpSpPr>
          <a:xfrm>
            <a:off x="693706" y="2413337"/>
            <a:ext cx="5078079" cy="923330"/>
            <a:chOff x="693706" y="2413337"/>
            <a:chExt cx="507807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75EAC1-E17B-4EA7-BD05-961125C76DE7}"/>
                </a:ext>
              </a:extLst>
            </p:cNvPr>
            <p:cNvSpPr txBox="1"/>
            <p:nvPr/>
          </p:nvSpPr>
          <p:spPr>
            <a:xfrm>
              <a:off x="2558920" y="2413337"/>
              <a:ext cx="3212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{X&gt;=0}</a:t>
              </a:r>
              <a:b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:= X+1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{X&gt;0}</a:t>
              </a:r>
              <a:endPara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0117D1-14AC-47A2-8831-359A5EBA15C1}"/>
                </a:ext>
              </a:extLst>
            </p:cNvPr>
            <p:cNvSpPr txBox="1"/>
            <p:nvPr/>
          </p:nvSpPr>
          <p:spPr>
            <a:xfrm>
              <a:off x="693706" y="2413337"/>
              <a:ext cx="17207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Precondition:</a:t>
              </a:r>
              <a:endParaRPr lang="en-IN" dirty="0"/>
            </a:p>
            <a:p>
              <a:r>
                <a:rPr lang="en-IN" dirty="0">
                  <a:solidFill>
                    <a:srgbClr val="7030A0"/>
                  </a:solidFill>
                </a:rPr>
                <a:t>C:</a:t>
              </a:r>
              <a:endParaRPr lang="en-IN" dirty="0"/>
            </a:p>
            <a:p>
              <a:r>
                <a:rPr lang="en-IN" dirty="0">
                  <a:solidFill>
                    <a:srgbClr val="C00000"/>
                  </a:solidFill>
                </a:rPr>
                <a:t>Postcondition: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98635D-73F3-4781-8E75-250911ADE787}"/>
              </a:ext>
            </a:extLst>
          </p:cNvPr>
          <p:cNvGrpSpPr/>
          <p:nvPr/>
        </p:nvGrpSpPr>
        <p:grpSpPr>
          <a:xfrm>
            <a:off x="693706" y="3621590"/>
            <a:ext cx="9135005" cy="532903"/>
            <a:chOff x="693706" y="3621590"/>
            <a:chExt cx="9135005" cy="53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9118F9-9D69-492D-B25C-2CEA1C0E9434}"/>
                    </a:ext>
                  </a:extLst>
                </p:cNvPr>
                <p:cNvSpPr txBox="1"/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∀ X : (∃X’:X’&gt;=0 ^ X=X’+1)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IN" sz="20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X&gt;0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F9118F9-9D69-492D-B25C-2CEA1C0E9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blipFill>
                  <a:blip r:embed="rId4"/>
                  <a:stretch>
                    <a:fillRect l="-849" b="-20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D0A3BA-86DD-425A-BED7-907AD86D30F5}"/>
                </a:ext>
              </a:extLst>
            </p:cNvPr>
            <p:cNvSpPr txBox="1"/>
            <p:nvPr/>
          </p:nvSpPr>
          <p:spPr>
            <a:xfrm>
              <a:off x="8836132" y="3754383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(Floyd)</a:t>
              </a:r>
              <a:endParaRPr lang="en-IN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D50AA5-5C9B-4FCB-B138-74315EB4B5C1}"/>
              </a:ext>
            </a:extLst>
          </p:cNvPr>
          <p:cNvGrpSpPr/>
          <p:nvPr/>
        </p:nvGrpSpPr>
        <p:grpSpPr>
          <a:xfrm>
            <a:off x="693706" y="4349343"/>
            <a:ext cx="9192906" cy="532903"/>
            <a:chOff x="693706" y="3621590"/>
            <a:chExt cx="9192906" cy="53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82DD2-7991-430F-82DE-773B8093BEBA}"/>
                    </a:ext>
                  </a:extLst>
                </p:cNvPr>
                <p:cNvSpPr txBox="1"/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∀ X : X&gt;=0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IN" sz="20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IN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X+1&gt;0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7082DD2-7991-430F-82DE-773B8093B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06" y="3621590"/>
                  <a:ext cx="7895490" cy="532903"/>
                </a:xfrm>
                <a:prstGeom prst="rect">
                  <a:avLst/>
                </a:prstGeom>
                <a:blipFill>
                  <a:blip r:embed="rId5"/>
                  <a:stretch>
                    <a:fillRect l="-849" b="-20455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DE6F32-021E-4155-B8E4-88693B0FF6B6}"/>
                </a:ext>
              </a:extLst>
            </p:cNvPr>
            <p:cNvSpPr txBox="1"/>
            <p:nvPr/>
          </p:nvSpPr>
          <p:spPr>
            <a:xfrm>
              <a:off x="8836132" y="3754383"/>
              <a:ext cx="1050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(Hoare)</a:t>
              </a:r>
              <a:endParaRPr lang="en-I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83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F3510-9907-42C7-9428-9FA1BF38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Recap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0F688-92EC-415A-9C68-8D9DCB62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37286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Defined process level metrics for quality of program</a:t>
            </a:r>
          </a:p>
          <a:p>
            <a:r>
              <a:rPr lang="en-US" sz="1800" dirty="0">
                <a:solidFill>
                  <a:schemeClr val="tx2"/>
                </a:solidFill>
              </a:rPr>
              <a:t>Critical applications require more stringent conditions</a:t>
            </a:r>
          </a:p>
          <a:p>
            <a:r>
              <a:rPr lang="en-US" sz="1800" dirty="0">
                <a:solidFill>
                  <a:schemeClr val="tx2"/>
                </a:solidFill>
              </a:rPr>
              <a:t>Ariane V launcher’s failure - estimated cost of overflow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$500M direct cost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$2B indirect cost</a:t>
            </a:r>
          </a:p>
          <a:p>
            <a:r>
              <a:rPr lang="en-US" sz="1800" dirty="0">
                <a:solidFill>
                  <a:schemeClr val="tx2"/>
                </a:solidFill>
              </a:rPr>
              <a:t>Most programs come without any warranty of any kind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3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Module 179: Conditional Verification Condition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58A745-C67A-402E-AF2E-C53E7712CE0B}"/>
              </a:ext>
            </a:extLst>
          </p:cNvPr>
          <p:cNvSpPr txBox="1"/>
          <p:nvPr/>
        </p:nvSpPr>
        <p:spPr>
          <a:xfrm>
            <a:off x="6553202" y="750012"/>
            <a:ext cx="2219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{P(X,…)}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B(X,…) then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</a:p>
          <a:p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{Q(X,…)}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F20EB-8C1E-4AC7-A68F-EF9F504040E7}"/>
              </a:ext>
            </a:extLst>
          </p:cNvPr>
          <p:cNvSpPr txBox="1"/>
          <p:nvPr/>
        </p:nvSpPr>
        <p:spPr>
          <a:xfrm>
            <a:off x="7077186" y="1317455"/>
            <a:ext cx="2948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(X,…)}</a:t>
            </a:r>
          </a:p>
          <a:p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(X,…)}</a:t>
            </a:r>
          </a:p>
          <a:p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(X,…)}</a:t>
            </a:r>
          </a:p>
          <a:p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(X,…)}</a:t>
            </a:r>
            <a:endParaRPr lang="en-IN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F8529F-1C08-4D40-AEAE-D78D5AD60122}"/>
                  </a:ext>
                </a:extLst>
              </p:cNvPr>
              <p:cNvSpPr txBox="1"/>
              <p:nvPr/>
            </p:nvSpPr>
            <p:spPr>
              <a:xfrm>
                <a:off x="8772988" y="1202746"/>
                <a:ext cx="3873166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P(X,…)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B(X,…)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</a:t>
                </a:r>
                <a:r>
                  <a:rPr lang="en-US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(X,…)</a:t>
                </a:r>
              </a:p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>
                    <a:solidFill>
                      <a:srgbClr val="9966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VC1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1F8529F-1C08-4D40-AEAE-D78D5AD60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88" y="1202746"/>
                <a:ext cx="3873166" cy="765851"/>
              </a:xfrm>
              <a:prstGeom prst="rect">
                <a:avLst/>
              </a:prstGeom>
              <a:blipFill>
                <a:blip r:embed="rId4"/>
                <a:stretch>
                  <a:fillRect l="-1258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67363F-96C4-4C57-9FAB-8B9BC501F493}"/>
                  </a:ext>
                </a:extLst>
              </p:cNvPr>
              <p:cNvSpPr txBox="1"/>
              <p:nvPr/>
            </p:nvSpPr>
            <p:spPr>
              <a:xfrm>
                <a:off x="8772988" y="2293963"/>
                <a:ext cx="3873166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P(X,…)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B(X,…)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</a:t>
                </a:r>
                <a:r>
                  <a:rPr lang="en-US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(X,…)</a:t>
                </a:r>
              </a:p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>
                    <a:solidFill>
                      <a:srgbClr val="9966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VC3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67363F-96C4-4C57-9FAB-8B9BC501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88" y="2293963"/>
                <a:ext cx="3873166" cy="765851"/>
              </a:xfrm>
              <a:prstGeom prst="rect">
                <a:avLst/>
              </a:prstGeom>
              <a:blipFill>
                <a:blip r:embed="rId5"/>
                <a:stretch>
                  <a:fillRect l="-1258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555523-F7D0-4FF6-8B00-5E8D3A31ED4F}"/>
                  </a:ext>
                </a:extLst>
              </p:cNvPr>
              <p:cNvSpPr txBox="1"/>
              <p:nvPr/>
            </p:nvSpPr>
            <p:spPr>
              <a:xfrm>
                <a:off x="8772988" y="3380614"/>
                <a:ext cx="3873166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(X,…)</a:t>
                </a:r>
                <a14:m>
                  <m:oMath xmlns:m="http://schemas.openxmlformats.org/officeDocument/2006/math">
                    <m:r>
                      <a:rPr lang="en-US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US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Q(X,…)</a:t>
                </a:r>
              </a:p>
              <a:p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>
                    <a:solidFill>
                      <a:srgbClr val="9966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VC5</a:t>
                </a:r>
                <a:r>
                  <a:rPr lang="en-US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555523-F7D0-4FF6-8B00-5E8D3A31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88" y="3380614"/>
                <a:ext cx="3873166" cy="765851"/>
              </a:xfrm>
              <a:prstGeom prst="rect">
                <a:avLst/>
              </a:prstGeom>
              <a:blipFill>
                <a:blip r:embed="rId6"/>
                <a:stretch>
                  <a:fillRect l="-1258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0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4"/>
            <a:ext cx="8963345" cy="10797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Conditional VC Example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45D905-2FA7-46C5-A7D4-8DCD260A3921}"/>
              </a:ext>
            </a:extLst>
          </p:cNvPr>
          <p:cNvSpPr txBox="1"/>
          <p:nvPr/>
        </p:nvSpPr>
        <p:spPr>
          <a:xfrm>
            <a:off x="994882" y="2023726"/>
            <a:ext cx="221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X&gt;=0 then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skip</a:t>
            </a:r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    X := -X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ADAA9-7B20-40F8-AE03-DB2E92C6BC56}"/>
              </a:ext>
            </a:extLst>
          </p:cNvPr>
          <p:cNvSpPr txBox="1"/>
          <p:nvPr/>
        </p:nvSpPr>
        <p:spPr>
          <a:xfrm>
            <a:off x="994882" y="2023726"/>
            <a:ext cx="221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{X=x</a:t>
            </a:r>
            <a:r>
              <a:rPr lang="en-US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{X=|x</a:t>
            </a:r>
            <a:r>
              <a:rPr lang="en-IN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6613D2-7C11-437A-B07F-E89498BDB65B}"/>
                  </a:ext>
                </a:extLst>
              </p:cNvPr>
              <p:cNvSpPr txBox="1"/>
              <p:nvPr/>
            </p:nvSpPr>
            <p:spPr>
              <a:xfrm>
                <a:off x="994882" y="2031968"/>
                <a:ext cx="221978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IN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{X=x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X&gt;=0}</a:t>
                </a:r>
              </a:p>
              <a:p>
                <a:endParaRPr lang="en-IN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{X=x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X&gt;=0}</a:t>
                </a:r>
              </a:p>
              <a:p>
                <a:endParaRPr lang="en-IN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{X=x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X&lt;0}</a:t>
                </a:r>
              </a:p>
              <a:p>
                <a:endParaRPr lang="en-IN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{X=-x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^</m:t>
                    </m: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X&gt;0}</a:t>
                </a:r>
              </a:p>
              <a:p>
                <a:endParaRPr lang="en-IN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6613D2-7C11-437A-B07F-E89498BDB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82" y="2031968"/>
                <a:ext cx="2219786" cy="2862322"/>
              </a:xfrm>
              <a:prstGeom prst="rect">
                <a:avLst/>
              </a:prstGeom>
              <a:blipFill>
                <a:blip r:embed="rId4"/>
                <a:stretch>
                  <a:fillRect r="-5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6C90FA7-98D2-4FD0-8AA4-FE8CE548B260}"/>
              </a:ext>
            </a:extLst>
          </p:cNvPr>
          <p:cNvGrpSpPr/>
          <p:nvPr/>
        </p:nvGrpSpPr>
        <p:grpSpPr>
          <a:xfrm>
            <a:off x="3624094" y="2464474"/>
            <a:ext cx="5750017" cy="488852"/>
            <a:chOff x="3624094" y="2464474"/>
            <a:chExt cx="5750017" cy="48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FD74D3-EF3E-43A8-ACBA-19F9F1A04EC0}"/>
                    </a:ext>
                  </a:extLst>
                </p:cNvPr>
                <p:cNvSpPr txBox="1"/>
                <p:nvPr/>
              </p:nvSpPr>
              <p:spPr>
                <a:xfrm>
                  <a:off x="3624094" y="2464474"/>
                  <a:ext cx="4172450" cy="4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(X&gt;=0) 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X&gt;=0)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EFD74D3-EF3E-43A8-ACBA-19F9F1A04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94" y="2464474"/>
                  <a:ext cx="4172450" cy="488852"/>
                </a:xfrm>
                <a:prstGeom prst="rect">
                  <a:avLst/>
                </a:prstGeom>
                <a:blipFill>
                  <a:blip r:embed="rId5"/>
                  <a:stretch>
                    <a:fillRect l="-1316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6B7E12-075D-4B82-8661-CC2FF7C85B39}"/>
                </a:ext>
              </a:extLst>
            </p:cNvPr>
            <p:cNvSpPr txBox="1"/>
            <p:nvPr/>
          </p:nvSpPr>
          <p:spPr>
            <a:xfrm>
              <a:off x="8608773" y="2583994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(VC1)</a:t>
              </a:r>
              <a:endParaRPr lang="en-IN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0BBF66-0EFB-4090-A028-507D4AF824AA}"/>
              </a:ext>
            </a:extLst>
          </p:cNvPr>
          <p:cNvGrpSpPr/>
          <p:nvPr/>
        </p:nvGrpSpPr>
        <p:grpSpPr>
          <a:xfrm>
            <a:off x="3624094" y="3017953"/>
            <a:ext cx="5750017" cy="488852"/>
            <a:chOff x="3624094" y="3017953"/>
            <a:chExt cx="5750017" cy="48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BD4592-12EC-4302-AB20-87FA6B61EBCF}"/>
                    </a:ext>
                  </a:extLst>
                </p:cNvPr>
                <p:cNvSpPr txBox="1"/>
                <p:nvPr/>
              </p:nvSpPr>
              <p:spPr>
                <a:xfrm>
                  <a:off x="3624094" y="3017953"/>
                  <a:ext cx="4172450" cy="4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(X&gt;=0) 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X&gt;=0)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3BD4592-12EC-4302-AB20-87FA6B61E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94" y="3017953"/>
                  <a:ext cx="4172450" cy="488852"/>
                </a:xfrm>
                <a:prstGeom prst="rect">
                  <a:avLst/>
                </a:prstGeom>
                <a:blipFill>
                  <a:blip r:embed="rId6"/>
                  <a:stretch>
                    <a:fillRect l="-1316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65D18D-45D6-42B1-B788-1EB59B7801D1}"/>
                </a:ext>
              </a:extLst>
            </p:cNvPr>
            <p:cNvSpPr txBox="1"/>
            <p:nvPr/>
          </p:nvSpPr>
          <p:spPr>
            <a:xfrm>
              <a:off x="8608773" y="3093797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(VC2)</a:t>
              </a:r>
              <a:endParaRPr lang="en-IN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DE39-5D41-41B3-B742-CDCDC4D9728D}"/>
              </a:ext>
            </a:extLst>
          </p:cNvPr>
          <p:cNvGrpSpPr/>
          <p:nvPr/>
        </p:nvGrpSpPr>
        <p:grpSpPr>
          <a:xfrm>
            <a:off x="3624094" y="3546913"/>
            <a:ext cx="5747583" cy="488852"/>
            <a:chOff x="3624094" y="3546913"/>
            <a:chExt cx="5747583" cy="48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A59174-3AFC-47E1-AEE3-4C09EF5906B3}"/>
                    </a:ext>
                  </a:extLst>
                </p:cNvPr>
                <p:cNvSpPr txBox="1"/>
                <p:nvPr/>
              </p:nvSpPr>
              <p:spPr>
                <a:xfrm>
                  <a:off x="3624094" y="3546913"/>
                  <a:ext cx="4172450" cy="4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  <m:r>
                        <a:rPr lang="en-US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(X&gt;=0)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X&lt;0)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A59174-3AFC-47E1-AEE3-4C09EF590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94" y="3546913"/>
                  <a:ext cx="4172450" cy="488852"/>
                </a:xfrm>
                <a:prstGeom prst="rect">
                  <a:avLst/>
                </a:prstGeom>
                <a:blipFill>
                  <a:blip r:embed="rId7"/>
                  <a:stretch>
                    <a:fillRect l="-1316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CD14C2-B5ED-4F79-B0D2-757CE809A89E}"/>
                </a:ext>
              </a:extLst>
            </p:cNvPr>
            <p:cNvSpPr txBox="1"/>
            <p:nvPr/>
          </p:nvSpPr>
          <p:spPr>
            <a:xfrm>
              <a:off x="8606339" y="3662955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(VC3)</a:t>
              </a:r>
              <a:endParaRPr lang="en-IN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B30F0B-92C6-49AA-9D7D-832A3BB87842}"/>
              </a:ext>
            </a:extLst>
          </p:cNvPr>
          <p:cNvGrpSpPr/>
          <p:nvPr/>
        </p:nvGrpSpPr>
        <p:grpSpPr>
          <a:xfrm>
            <a:off x="3624094" y="4115981"/>
            <a:ext cx="5747583" cy="488852"/>
            <a:chOff x="3624094" y="4115981"/>
            <a:chExt cx="5747583" cy="48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EBD8415-12E2-492D-B90B-FBA5218547F3}"/>
                    </a:ext>
                  </a:extLst>
                </p:cNvPr>
                <p:cNvSpPr txBox="1"/>
                <p:nvPr/>
              </p:nvSpPr>
              <p:spPr>
                <a:xfrm>
                  <a:off x="3624094" y="4115981"/>
                  <a:ext cx="4338378" cy="4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X&lt;0)    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(-X=-x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-X&gt;0)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EBD8415-12E2-492D-B90B-FBA5218547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094" y="4115981"/>
                  <a:ext cx="4338378" cy="488852"/>
                </a:xfrm>
                <a:prstGeom prst="rect">
                  <a:avLst/>
                </a:prstGeom>
                <a:blipFill>
                  <a:blip r:embed="rId8"/>
                  <a:stretch>
                    <a:fillRect l="-1266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AB0C89-BF36-4715-86FE-D9DF2C18F67F}"/>
                </a:ext>
              </a:extLst>
            </p:cNvPr>
            <p:cNvSpPr txBox="1"/>
            <p:nvPr/>
          </p:nvSpPr>
          <p:spPr>
            <a:xfrm>
              <a:off x="8606339" y="4235501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(VC4)</a:t>
              </a:r>
              <a:endParaRPr lang="en-IN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E9F450-869A-4D9B-AF73-675267F97ACA}"/>
              </a:ext>
            </a:extLst>
          </p:cNvPr>
          <p:cNvGrpSpPr/>
          <p:nvPr/>
        </p:nvGrpSpPr>
        <p:grpSpPr>
          <a:xfrm>
            <a:off x="994882" y="4976517"/>
            <a:ext cx="8376795" cy="488852"/>
            <a:chOff x="994882" y="4976517"/>
            <a:chExt cx="8376795" cy="488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022EA1-410C-4921-AD00-E8EF9D5F54CD}"/>
                    </a:ext>
                  </a:extLst>
                </p:cNvPr>
                <p:cNvSpPr txBox="1"/>
                <p:nvPr/>
              </p:nvSpPr>
              <p:spPr>
                <a:xfrm>
                  <a:off x="994882" y="4976517"/>
                  <a:ext cx="4772941" cy="488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X&gt;=0)</a:t>
                  </a:r>
                  <a14:m>
                    <m:oMath xmlns:m="http://schemas.openxmlformats.org/officeDocument/2006/math">
                      <m:r>
                        <a:rPr lang="en-US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(X=-x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^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X&gt;0) </a:t>
                  </a:r>
                  <a14:m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groupChrPr>
                        <m:e/>
                      </m:groupChr>
                    </m:oMath>
                  </a14:m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X=|x</a:t>
                  </a:r>
                  <a:r>
                    <a:rPr lang="en-US" baseline="-25000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en-US" dirty="0">
                      <a:solidFill>
                        <a:srgbClr val="00B05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|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A022EA1-410C-4921-AD00-E8EF9D5F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82" y="4976517"/>
                  <a:ext cx="4772941" cy="488852"/>
                </a:xfrm>
                <a:prstGeom prst="rect">
                  <a:avLst/>
                </a:prstGeom>
                <a:blipFill>
                  <a:blip r:embed="rId9"/>
                  <a:stretch>
                    <a:fillRect l="-1022" b="-1851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E05EF96-8949-45B5-9B50-D8C2E236147D}"/>
                </a:ext>
              </a:extLst>
            </p:cNvPr>
            <p:cNvSpPr txBox="1"/>
            <p:nvPr/>
          </p:nvSpPr>
          <p:spPr>
            <a:xfrm>
              <a:off x="8606339" y="5096037"/>
              <a:ext cx="76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96633"/>
                  </a:solidFill>
                </a:rPr>
                <a:t>(VC5)</a:t>
              </a:r>
              <a:endParaRPr lang="en-IN" dirty="0">
                <a:solidFill>
                  <a:srgbClr val="99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3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3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180: Sequence Operator Verification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8FC69-1A70-483C-AE78-A0860CEDC714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X:=f(X,Y,…)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Y:=g(X,Y,…)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BCAF7-2883-47AB-9051-438B3B7D201E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{P(X,Y,…)}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{Q(X,Y,…)}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B4A60-1BB5-4AD2-8CC0-44BD6B529623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(X,Y,…)}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3B0DD-7896-4B7C-AB73-081E638E9F40}"/>
                  </a:ext>
                </a:extLst>
              </p:cNvPr>
              <p:cNvSpPr txBox="1"/>
              <p:nvPr/>
            </p:nvSpPr>
            <p:spPr>
              <a:xfrm>
                <a:off x="9077077" y="959768"/>
                <a:ext cx="2769027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∀ X,Y,… : P(X,Y,…)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P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(X,Y,…)[X:=f]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3B0DD-7896-4B7C-AB73-081E638E9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77" y="959768"/>
                <a:ext cx="2769027" cy="765851"/>
              </a:xfrm>
              <a:prstGeom prst="rect">
                <a:avLst/>
              </a:prstGeom>
              <a:blipFill>
                <a:blip r:embed="rId4"/>
                <a:stretch>
                  <a:fillRect l="-1762" t="-6349" r="-2643" b="-119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276C8F-33B9-4F99-A224-DF8D3BE1642F}"/>
                  </a:ext>
                </a:extLst>
              </p:cNvPr>
              <p:cNvSpPr txBox="1"/>
              <p:nvPr/>
            </p:nvSpPr>
            <p:spPr>
              <a:xfrm>
                <a:off x="9077077" y="2053119"/>
                <a:ext cx="2769027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∀ X,Y,… : P</a:t>
                </a:r>
                <a:r>
                  <a:rPr lang="en-IN" baseline="-25000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(X,Y,…)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Q(X,Y,…)[Y:=g]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276C8F-33B9-4F99-A224-DF8D3BE16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77" y="2053119"/>
                <a:ext cx="2769027" cy="765851"/>
              </a:xfrm>
              <a:prstGeom prst="rect">
                <a:avLst/>
              </a:prstGeom>
              <a:blipFill>
                <a:blip r:embed="rId5"/>
                <a:stretch>
                  <a:fillRect l="-1762" t="-7200" r="-5947" b="-128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291448-C962-4F2A-96A5-394C2CA7ED5F}"/>
              </a:ext>
            </a:extLst>
          </p:cNvPr>
          <p:cNvSpPr txBox="1"/>
          <p:nvPr/>
        </p:nvSpPr>
        <p:spPr>
          <a:xfrm>
            <a:off x="6811767" y="3025614"/>
            <a:ext cx="276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{P}	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</a:t>
            </a:r>
            <a:r>
              <a:rPr lang="en-US" baseline="-25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	</a:t>
            </a:r>
            <a:r>
              <a:rPr lang="en-US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aseline="-25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{Q}</a:t>
            </a:r>
            <a:endParaRPr lang="en-IN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2F091-D0AB-4515-91B2-228554D77409}"/>
              </a:ext>
            </a:extLst>
          </p:cNvPr>
          <p:cNvSpPr txBox="1"/>
          <p:nvPr/>
        </p:nvSpPr>
        <p:spPr>
          <a:xfrm>
            <a:off x="6811767" y="3884860"/>
            <a:ext cx="441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Choose 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(X,Y,…)=Q(X,Y,…)[Y:=g]</a:t>
            </a:r>
            <a:endParaRPr lang="en-IN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3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D490D-294D-4B16-9042-29014BF9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180: Sequence Operator Verification Condition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8FC69-1A70-483C-AE78-A0860CEDC714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X:=f(X,Y,…)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Y:=g(X,Y,…)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BCAF7-2883-47AB-9051-438B3B7D201E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{P(X,Y,…)}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{Q(X,Y,…)}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0B4A60-1BB5-4AD2-8CC0-44BD6B529623}"/>
              </a:ext>
            </a:extLst>
          </p:cNvPr>
          <p:cNvSpPr txBox="1"/>
          <p:nvPr/>
        </p:nvSpPr>
        <p:spPr>
          <a:xfrm>
            <a:off x="6811767" y="1150705"/>
            <a:ext cx="2589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{Q(X,Y,…)[Y:=g]}</a:t>
            </a: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N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3B0DD-7896-4B7C-AB73-081E638E9F40}"/>
                  </a:ext>
                </a:extLst>
              </p:cNvPr>
              <p:cNvSpPr txBox="1"/>
              <p:nvPr/>
            </p:nvSpPr>
            <p:spPr>
              <a:xfrm>
                <a:off x="9077077" y="959768"/>
                <a:ext cx="3111875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∀ X,Y,… : P(X,Y,…)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IN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Q(X,Y,…)[Y:=g][X:=f]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03B0DD-7896-4B7C-AB73-081E638E9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77" y="959768"/>
                <a:ext cx="3111875" cy="765851"/>
              </a:xfrm>
              <a:prstGeom prst="rect">
                <a:avLst/>
              </a:prstGeom>
              <a:blipFill>
                <a:blip r:embed="rId4"/>
                <a:stretch>
                  <a:fillRect l="-1566" t="-6349" r="-1566" b="-119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68543-5F78-4A71-80B3-5981285D045B}"/>
                  </a:ext>
                </a:extLst>
              </p:cNvPr>
              <p:cNvSpPr txBox="1"/>
              <p:nvPr/>
            </p:nvSpPr>
            <p:spPr>
              <a:xfrm>
                <a:off x="6380252" y="3908884"/>
                <a:ext cx="5589141" cy="48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rgbClr val="9966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∀ X,Y,… : P(X,Y,…)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IN" i="1" smtClean="0">
                            <a:solidFill>
                              <a:srgbClr val="996633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IN" dirty="0">
                    <a:solidFill>
                      <a:srgbClr val="99663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Q(X,Y,…)[Y:=g][X:=f]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68543-5F78-4A71-80B3-5981285D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252" y="3908884"/>
                <a:ext cx="5589141" cy="488852"/>
              </a:xfrm>
              <a:prstGeom prst="rect">
                <a:avLst/>
              </a:prstGeom>
              <a:blipFill>
                <a:blip r:embed="rId5"/>
                <a:stretch>
                  <a:fillRect l="-983" r="-983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62FE-3789-4C8A-A527-D004C32B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442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453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C43B9-B3D6-4317-919C-A145A129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1" y="1078785"/>
            <a:ext cx="49530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Moving towards moon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33581-7ECA-418B-8DB1-773716BD08C6}"/>
              </a:ext>
            </a:extLst>
          </p:cNvPr>
          <p:cNvSpPr txBox="1"/>
          <p:nvPr/>
        </p:nvSpPr>
        <p:spPr>
          <a:xfrm>
            <a:off x="838200" y="3429000"/>
            <a:ext cx="4952681" cy="154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“The construction and application of a verifying compiler that guarantees the correctness of a program before running it”</a:t>
            </a:r>
          </a:p>
          <a:p>
            <a:pPr algn="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</a:rPr>
              <a:t>- Tony Hoare, JACM 2003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1C8236-5D98-4EB4-8FAA-F87464824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0" r="5551"/>
          <a:stretch/>
        </p:blipFill>
        <p:spPr>
          <a:xfrm>
            <a:off x="6464198" y="1387010"/>
            <a:ext cx="5454267" cy="34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9C091-B319-417F-B4C0-79D4DA3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Module 176 : Assertion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5C44-18A3-4A76-B019-71B9ACE3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 statement (logical predicate) about the values of the program variables at some program execution point.</a:t>
            </a:r>
          </a:p>
          <a:p>
            <a:r>
              <a:rPr lang="en-US" sz="1800" dirty="0">
                <a:solidFill>
                  <a:schemeClr val="tx1"/>
                </a:solidFill>
              </a:rPr>
              <a:t>Precondition and Postcondition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Precondition : Assertion at program entry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Postcondition : Assertion at program exit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8BF18-0633-4FEF-93CD-8AE4642590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94" t="42697" r="13455"/>
          <a:stretch/>
        </p:blipFill>
        <p:spPr>
          <a:xfrm>
            <a:off x="5996628" y="2943835"/>
            <a:ext cx="5585772" cy="315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C5657-DDE1-4256-B845-44E0F8A6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Partial Correctness</a:t>
            </a:r>
            <a:endParaRPr lang="en-IN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EF05-D8C0-4CE7-B067-DD698C140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74200"/>
            <a:ext cx="8762436" cy="37286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If </a:t>
            </a:r>
            <a:r>
              <a:rPr lang="en-US" sz="2400" b="1" dirty="0">
                <a:solidFill>
                  <a:schemeClr val="tx2"/>
                </a:solidFill>
              </a:rPr>
              <a:t>precondition P </a:t>
            </a:r>
            <a:r>
              <a:rPr lang="en-US" sz="2400" dirty="0">
                <a:solidFill>
                  <a:schemeClr val="tx2"/>
                </a:solidFill>
              </a:rPr>
              <a:t>holds on entry of </a:t>
            </a:r>
            <a:r>
              <a:rPr lang="en-US" sz="2400" b="1" dirty="0">
                <a:solidFill>
                  <a:schemeClr val="tx2"/>
                </a:solidFill>
              </a:rPr>
              <a:t>program C</a:t>
            </a:r>
            <a:r>
              <a:rPr lang="en-US" sz="2400" dirty="0">
                <a:solidFill>
                  <a:schemeClr val="tx2"/>
                </a:solidFill>
              </a:rPr>
              <a:t> and program </a:t>
            </a:r>
            <a:r>
              <a:rPr lang="en-US" sz="2400" u="sng" dirty="0">
                <a:solidFill>
                  <a:schemeClr val="tx2"/>
                </a:solidFill>
              </a:rPr>
              <a:t>execution terminates</a:t>
            </a:r>
            <a:r>
              <a:rPr lang="en-US" sz="2400" dirty="0">
                <a:solidFill>
                  <a:schemeClr val="tx2"/>
                </a:solidFill>
              </a:rPr>
              <a:t>, then </a:t>
            </a:r>
            <a:r>
              <a:rPr lang="en-US" sz="2400" b="1" dirty="0">
                <a:solidFill>
                  <a:schemeClr val="tx2"/>
                </a:solidFill>
              </a:rPr>
              <a:t>postcondition Q</a:t>
            </a:r>
            <a:r>
              <a:rPr lang="en-US" sz="2400" dirty="0">
                <a:solidFill>
                  <a:schemeClr val="tx2"/>
                </a:solidFill>
              </a:rPr>
              <a:t> holds, if and when the execution of C completes.</a:t>
            </a:r>
          </a:p>
          <a:p>
            <a:r>
              <a:rPr lang="en-US" sz="2400" dirty="0">
                <a:solidFill>
                  <a:schemeClr val="tx2"/>
                </a:solidFill>
              </a:rPr>
              <a:t>Hoare Triple Notation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{P} </a:t>
            </a:r>
            <a:r>
              <a:rPr lang="en-US" sz="2800" dirty="0">
                <a:solidFill>
                  <a:srgbClr val="7030A0"/>
                </a:solidFill>
              </a:rPr>
              <a:t>C </a:t>
            </a:r>
            <a:r>
              <a:rPr lang="en-US" sz="2800" dirty="0">
                <a:solidFill>
                  <a:srgbClr val="C00000"/>
                </a:solidFill>
              </a:rPr>
              <a:t>{Q}</a:t>
            </a:r>
            <a:endParaRPr lang="en-IN" sz="18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861A4-8A1B-4C05-AF5C-46015E9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/>
              <a:t>Hoare Triple Notation Examples</a:t>
            </a:r>
            <a:endParaRPr lang="en-I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241935-D8C3-451C-98B4-2250E40B108B}"/>
              </a:ext>
            </a:extLst>
          </p:cNvPr>
          <p:cNvGrpSpPr/>
          <p:nvPr/>
        </p:nvGrpSpPr>
        <p:grpSpPr>
          <a:xfrm>
            <a:off x="4807223" y="572847"/>
            <a:ext cx="7003777" cy="1572120"/>
            <a:chOff x="4807223" y="572847"/>
            <a:chExt cx="7003777" cy="15721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5926C4-E7D5-415B-906C-4EF40A54B6FB}"/>
                </a:ext>
              </a:extLst>
            </p:cNvPr>
            <p:cNvSpPr/>
            <p:nvPr/>
          </p:nvSpPr>
          <p:spPr>
            <a:xfrm>
              <a:off x="4807223" y="897567"/>
              <a:ext cx="7003777" cy="1247400"/>
            </a:xfrm>
            <a:custGeom>
              <a:avLst/>
              <a:gdLst>
                <a:gd name="connsiteX0" fmla="*/ 0 w 7003777"/>
                <a:gd name="connsiteY0" fmla="*/ 0 h 1247400"/>
                <a:gd name="connsiteX1" fmla="*/ 7003777 w 7003777"/>
                <a:gd name="connsiteY1" fmla="*/ 0 h 1247400"/>
                <a:gd name="connsiteX2" fmla="*/ 7003777 w 7003777"/>
                <a:gd name="connsiteY2" fmla="*/ 1247400 h 1247400"/>
                <a:gd name="connsiteX3" fmla="*/ 0 w 7003777"/>
                <a:gd name="connsiteY3" fmla="*/ 1247400 h 1247400"/>
                <a:gd name="connsiteX4" fmla="*/ 0 w 7003777"/>
                <a:gd name="connsiteY4" fmla="*/ 0 h 12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3777" h="1247400">
                  <a:moveTo>
                    <a:pt x="0" y="0"/>
                  </a:moveTo>
                  <a:lnTo>
                    <a:pt x="7003777" y="0"/>
                  </a:lnTo>
                  <a:lnTo>
                    <a:pt x="7003777" y="1247400"/>
                  </a:lnTo>
                  <a:lnTo>
                    <a:pt x="0" y="1247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3571" tIns="458216" rIns="543571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{P}		</a:t>
              </a:r>
              <a:r>
                <a:rPr lang="en-US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{true}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{false}	</a:t>
              </a:r>
              <a:r>
                <a:rPr lang="en-US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{Q}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688AF6-AF8B-40F8-B528-8E986E3007BA}"/>
                </a:ext>
              </a:extLst>
            </p:cNvPr>
            <p:cNvSpPr/>
            <p:nvPr/>
          </p:nvSpPr>
          <p:spPr>
            <a:xfrm>
              <a:off x="5157411" y="572847"/>
              <a:ext cx="4902643" cy="649440"/>
            </a:xfrm>
            <a:custGeom>
              <a:avLst/>
              <a:gdLst>
                <a:gd name="connsiteX0" fmla="*/ 0 w 4902643"/>
                <a:gd name="connsiteY0" fmla="*/ 108242 h 649440"/>
                <a:gd name="connsiteX1" fmla="*/ 108242 w 4902643"/>
                <a:gd name="connsiteY1" fmla="*/ 0 h 649440"/>
                <a:gd name="connsiteX2" fmla="*/ 4794401 w 4902643"/>
                <a:gd name="connsiteY2" fmla="*/ 0 h 649440"/>
                <a:gd name="connsiteX3" fmla="*/ 4902643 w 4902643"/>
                <a:gd name="connsiteY3" fmla="*/ 108242 h 649440"/>
                <a:gd name="connsiteX4" fmla="*/ 4902643 w 4902643"/>
                <a:gd name="connsiteY4" fmla="*/ 541198 h 649440"/>
                <a:gd name="connsiteX5" fmla="*/ 4794401 w 4902643"/>
                <a:gd name="connsiteY5" fmla="*/ 649440 h 649440"/>
                <a:gd name="connsiteX6" fmla="*/ 108242 w 4902643"/>
                <a:gd name="connsiteY6" fmla="*/ 649440 h 649440"/>
                <a:gd name="connsiteX7" fmla="*/ 0 w 4902643"/>
                <a:gd name="connsiteY7" fmla="*/ 541198 h 649440"/>
                <a:gd name="connsiteX8" fmla="*/ 0 w 490264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264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4794401" y="0"/>
                  </a:lnTo>
                  <a:cubicBezTo>
                    <a:pt x="4854181" y="0"/>
                    <a:pt x="4902643" y="48462"/>
                    <a:pt x="4902643" y="108242"/>
                  </a:cubicBezTo>
                  <a:lnTo>
                    <a:pt x="4902643" y="541198"/>
                  </a:lnTo>
                  <a:cubicBezTo>
                    <a:pt x="4902643" y="600978"/>
                    <a:pt x="4854181" y="649440"/>
                    <a:pt x="479440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011" tIns="31703" rIns="217011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/>
                <a:t>Tautologies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ABA3BF-2A99-44B3-9B64-C6E622EEDD5A}"/>
              </a:ext>
            </a:extLst>
          </p:cNvPr>
          <p:cNvGrpSpPr/>
          <p:nvPr/>
        </p:nvGrpSpPr>
        <p:grpSpPr>
          <a:xfrm>
            <a:off x="4807223" y="2263767"/>
            <a:ext cx="7003777" cy="1572120"/>
            <a:chOff x="4807223" y="2263767"/>
            <a:chExt cx="7003777" cy="157212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447A52-F23F-43BE-BA1B-541524880BB9}"/>
                </a:ext>
              </a:extLst>
            </p:cNvPr>
            <p:cNvSpPr/>
            <p:nvPr/>
          </p:nvSpPr>
          <p:spPr>
            <a:xfrm>
              <a:off x="4807223" y="2588487"/>
              <a:ext cx="7003777" cy="1247400"/>
            </a:xfrm>
            <a:custGeom>
              <a:avLst/>
              <a:gdLst>
                <a:gd name="connsiteX0" fmla="*/ 0 w 7003777"/>
                <a:gd name="connsiteY0" fmla="*/ 0 h 1247400"/>
                <a:gd name="connsiteX1" fmla="*/ 7003777 w 7003777"/>
                <a:gd name="connsiteY1" fmla="*/ 0 h 1247400"/>
                <a:gd name="connsiteX2" fmla="*/ 7003777 w 7003777"/>
                <a:gd name="connsiteY2" fmla="*/ 1247400 h 1247400"/>
                <a:gd name="connsiteX3" fmla="*/ 0 w 7003777"/>
                <a:gd name="connsiteY3" fmla="*/ 1247400 h 1247400"/>
                <a:gd name="connsiteX4" fmla="*/ 0 w 7003777"/>
                <a:gd name="connsiteY4" fmla="*/ 0 h 124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3777" h="1247400">
                  <a:moveTo>
                    <a:pt x="0" y="0"/>
                  </a:moveTo>
                  <a:lnTo>
                    <a:pt x="7003777" y="0"/>
                  </a:lnTo>
                  <a:lnTo>
                    <a:pt x="7003777" y="1247400"/>
                  </a:lnTo>
                  <a:lnTo>
                    <a:pt x="0" y="1247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3571" tIns="458216" rIns="543571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{P} 		</a:t>
              </a:r>
              <a:r>
                <a:rPr lang="en-US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{false}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{P} 		</a:t>
              </a:r>
              <a:r>
                <a:rPr lang="en-US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{Q}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D04C38-B584-4781-BD7E-E8ABB176BE19}"/>
                </a:ext>
              </a:extLst>
            </p:cNvPr>
            <p:cNvSpPr/>
            <p:nvPr/>
          </p:nvSpPr>
          <p:spPr>
            <a:xfrm>
              <a:off x="5157411" y="2263767"/>
              <a:ext cx="4902643" cy="649440"/>
            </a:xfrm>
            <a:custGeom>
              <a:avLst/>
              <a:gdLst>
                <a:gd name="connsiteX0" fmla="*/ 0 w 4902643"/>
                <a:gd name="connsiteY0" fmla="*/ 108242 h 649440"/>
                <a:gd name="connsiteX1" fmla="*/ 108242 w 4902643"/>
                <a:gd name="connsiteY1" fmla="*/ 0 h 649440"/>
                <a:gd name="connsiteX2" fmla="*/ 4794401 w 4902643"/>
                <a:gd name="connsiteY2" fmla="*/ 0 h 649440"/>
                <a:gd name="connsiteX3" fmla="*/ 4902643 w 4902643"/>
                <a:gd name="connsiteY3" fmla="*/ 108242 h 649440"/>
                <a:gd name="connsiteX4" fmla="*/ 4902643 w 4902643"/>
                <a:gd name="connsiteY4" fmla="*/ 541198 h 649440"/>
                <a:gd name="connsiteX5" fmla="*/ 4794401 w 4902643"/>
                <a:gd name="connsiteY5" fmla="*/ 649440 h 649440"/>
                <a:gd name="connsiteX6" fmla="*/ 108242 w 4902643"/>
                <a:gd name="connsiteY6" fmla="*/ 649440 h 649440"/>
                <a:gd name="connsiteX7" fmla="*/ 0 w 4902643"/>
                <a:gd name="connsiteY7" fmla="*/ 541198 h 649440"/>
                <a:gd name="connsiteX8" fmla="*/ 0 w 490264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264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4794401" y="0"/>
                  </a:lnTo>
                  <a:cubicBezTo>
                    <a:pt x="4854181" y="0"/>
                    <a:pt x="4902643" y="48462"/>
                    <a:pt x="4902643" y="108242"/>
                  </a:cubicBezTo>
                  <a:lnTo>
                    <a:pt x="4902643" y="541198"/>
                  </a:lnTo>
                  <a:cubicBezTo>
                    <a:pt x="4902643" y="600978"/>
                    <a:pt x="4854181" y="649440"/>
                    <a:pt x="479440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011" tIns="31703" rIns="217011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/>
                <a:t>Non-terminating program 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97079E-15AF-4AFF-9D68-725BFD09F1D1}"/>
              </a:ext>
            </a:extLst>
          </p:cNvPr>
          <p:cNvGrpSpPr/>
          <p:nvPr/>
        </p:nvGrpSpPr>
        <p:grpSpPr>
          <a:xfrm>
            <a:off x="4807223" y="3954687"/>
            <a:ext cx="7003777" cy="2230470"/>
            <a:chOff x="4807223" y="3954687"/>
            <a:chExt cx="7003777" cy="223047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3586E6-6003-414F-A8EB-4674D973F644}"/>
                </a:ext>
              </a:extLst>
            </p:cNvPr>
            <p:cNvSpPr/>
            <p:nvPr/>
          </p:nvSpPr>
          <p:spPr>
            <a:xfrm>
              <a:off x="4807223" y="4279407"/>
              <a:ext cx="7003777" cy="1905750"/>
            </a:xfrm>
            <a:custGeom>
              <a:avLst/>
              <a:gdLst>
                <a:gd name="connsiteX0" fmla="*/ 0 w 7003777"/>
                <a:gd name="connsiteY0" fmla="*/ 0 h 1905750"/>
                <a:gd name="connsiteX1" fmla="*/ 7003777 w 7003777"/>
                <a:gd name="connsiteY1" fmla="*/ 0 h 1905750"/>
                <a:gd name="connsiteX2" fmla="*/ 7003777 w 7003777"/>
                <a:gd name="connsiteY2" fmla="*/ 1905750 h 1905750"/>
                <a:gd name="connsiteX3" fmla="*/ 0 w 7003777"/>
                <a:gd name="connsiteY3" fmla="*/ 1905750 h 1905750"/>
                <a:gd name="connsiteX4" fmla="*/ 0 w 7003777"/>
                <a:gd name="connsiteY4" fmla="*/ 0 h 190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3777" h="1905750">
                  <a:moveTo>
                    <a:pt x="0" y="0"/>
                  </a:moveTo>
                  <a:lnTo>
                    <a:pt x="7003777" y="0"/>
                  </a:lnTo>
                  <a:lnTo>
                    <a:pt x="7003777" y="1905750"/>
                  </a:lnTo>
                  <a:lnTo>
                    <a:pt x="0" y="19057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43571" tIns="458216" rIns="543571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{true} 	</a:t>
              </a:r>
              <a:r>
                <a:rPr lang="en-IN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{y%2 = 0}</a:t>
              </a:r>
              <a:endParaRPr lang="en-US" sz="2200" kern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{x=0}  	</a:t>
              </a:r>
              <a:r>
                <a:rPr lang="en-IN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{y=0}</a:t>
              </a:r>
              <a:endParaRPr lang="en-US" sz="2200" kern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{x&lt;10} 	</a:t>
              </a:r>
              <a:r>
                <a:rPr lang="en-IN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{y&lt;20}</a:t>
              </a:r>
              <a:endParaRPr lang="en-US" sz="2200" kern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{x&lt;10} 	</a:t>
              </a:r>
              <a:r>
                <a:rPr lang="en-IN" sz="2200" kern="12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IN" sz="2200" kern="12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{y%2=0}</a:t>
              </a:r>
              <a:endParaRPr lang="en-US" sz="2200" kern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30905C-E9D0-4974-A56E-8DD0369DEF16}"/>
                </a:ext>
              </a:extLst>
            </p:cNvPr>
            <p:cNvSpPr/>
            <p:nvPr/>
          </p:nvSpPr>
          <p:spPr>
            <a:xfrm>
              <a:off x="5157411" y="3954687"/>
              <a:ext cx="4902643" cy="649440"/>
            </a:xfrm>
            <a:custGeom>
              <a:avLst/>
              <a:gdLst>
                <a:gd name="connsiteX0" fmla="*/ 0 w 4902643"/>
                <a:gd name="connsiteY0" fmla="*/ 108242 h 649440"/>
                <a:gd name="connsiteX1" fmla="*/ 108242 w 4902643"/>
                <a:gd name="connsiteY1" fmla="*/ 0 h 649440"/>
                <a:gd name="connsiteX2" fmla="*/ 4794401 w 4902643"/>
                <a:gd name="connsiteY2" fmla="*/ 0 h 649440"/>
                <a:gd name="connsiteX3" fmla="*/ 4902643 w 4902643"/>
                <a:gd name="connsiteY3" fmla="*/ 108242 h 649440"/>
                <a:gd name="connsiteX4" fmla="*/ 4902643 w 4902643"/>
                <a:gd name="connsiteY4" fmla="*/ 541198 h 649440"/>
                <a:gd name="connsiteX5" fmla="*/ 4794401 w 4902643"/>
                <a:gd name="connsiteY5" fmla="*/ 649440 h 649440"/>
                <a:gd name="connsiteX6" fmla="*/ 108242 w 4902643"/>
                <a:gd name="connsiteY6" fmla="*/ 649440 h 649440"/>
                <a:gd name="connsiteX7" fmla="*/ 0 w 4902643"/>
                <a:gd name="connsiteY7" fmla="*/ 541198 h 649440"/>
                <a:gd name="connsiteX8" fmla="*/ 0 w 490264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0264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4794401" y="0"/>
                  </a:lnTo>
                  <a:cubicBezTo>
                    <a:pt x="4854181" y="0"/>
                    <a:pt x="4902643" y="48462"/>
                    <a:pt x="4902643" y="108242"/>
                  </a:cubicBezTo>
                  <a:lnTo>
                    <a:pt x="4902643" y="541198"/>
                  </a:lnTo>
                  <a:cubicBezTo>
                    <a:pt x="4902643" y="600978"/>
                    <a:pt x="4854181" y="649440"/>
                    <a:pt x="479440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011" tIns="31703" rIns="217011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200" kern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 : y := 2*x</a:t>
              </a:r>
              <a:endParaRPr lang="en-US" sz="2200" kern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3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861A4-8A1B-4C05-AF5C-46015E9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0121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Hoare Triple Notation Examples</a:t>
            </a:r>
            <a:endParaRPr lang="en-IN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8811A-3EDF-4E65-BB04-BF14D44A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51" y="1665283"/>
            <a:ext cx="8762436" cy="129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: </a:t>
            </a:r>
            <a:endParaRPr lang="en-IN" sz="2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B64CC-F3F0-4FE5-B47A-48CC39614038}"/>
              </a:ext>
            </a:extLst>
          </p:cNvPr>
          <p:cNvSpPr txBox="1"/>
          <p:nvPr/>
        </p:nvSpPr>
        <p:spPr>
          <a:xfrm>
            <a:off x="1800081" y="1665283"/>
            <a:ext cx="4775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283D7-B372-48EA-97E7-7F47D2B7B1F4}"/>
              </a:ext>
            </a:extLst>
          </p:cNvPr>
          <p:cNvSpPr txBox="1"/>
          <p:nvPr/>
        </p:nvSpPr>
        <p:spPr>
          <a:xfrm>
            <a:off x="638451" y="3328280"/>
            <a:ext cx="512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{true} </a:t>
            </a:r>
            <a:r>
              <a:rPr lang="en-US" sz="2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{sum = n(n-1)/2}</a:t>
            </a:r>
            <a:endParaRPr lang="en-IN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0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A57B7B-30D9-4515-9542-FFA699A3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B535B-E04C-4CF3-9A4C-799DD9E6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8763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Abstraction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F90E-DF4F-4497-B66D-3E42661C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97" y="2384474"/>
            <a:ext cx="8762436" cy="62333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An assertion that holds can be called an abstraction</a:t>
            </a:r>
            <a:endParaRPr lang="en-IN" sz="18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9F241-2B1B-40E9-A72C-63955DFF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B4B9D7-F359-44A2-87B4-EAFA68AA9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8481" y="0"/>
            <a:ext cx="2143519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1D36F-18D1-4AB1-B92B-A4614F82D73F}"/>
              </a:ext>
            </a:extLst>
          </p:cNvPr>
          <p:cNvSpPr txBox="1"/>
          <p:nvPr/>
        </p:nvSpPr>
        <p:spPr>
          <a:xfrm>
            <a:off x="1448026" y="3007811"/>
            <a:ext cx="570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2,6,8,10,…</a:t>
            </a:r>
          </a:p>
          <a:p>
            <a:r>
              <a:rPr lang="en-IN" dirty="0">
                <a:latin typeface="Courier New" panose="02070309020205020404" pitchFamily="49" charset="0"/>
                <a:cs typeface="Courier New" panose="02070309020205020404" pitchFamily="49" charset="0"/>
              </a:rPr>
              <a:t>Assertion : </a:t>
            </a:r>
            <a:r>
              <a:rPr lang="en-IN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{y&gt;0 ^ y%2=0}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A9BCEA-C1CA-4EF0-B994-ED012644614A}"/>
              </a:ext>
            </a:extLst>
          </p:cNvPr>
          <p:cNvSpPr txBox="1">
            <a:spLocks/>
          </p:cNvSpPr>
          <p:nvPr/>
        </p:nvSpPr>
        <p:spPr>
          <a:xfrm>
            <a:off x="825797" y="3837812"/>
            <a:ext cx="8762436" cy="62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An abstraction can add more behaviors, but not remove any</a:t>
            </a:r>
            <a:endParaRPr lang="en-IN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9C091-B319-417F-B4C0-79D4DA3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Module 177 : Invariants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F5C44-18A3-4A76-B019-71B9ACE3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2340346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Invariant </a:t>
            </a:r>
            <a:r>
              <a:rPr lang="en-US" sz="1800" dirty="0">
                <a:solidFill>
                  <a:schemeClr val="tx1"/>
                </a:solidFill>
              </a:rPr>
              <a:t>at a program point is an </a:t>
            </a:r>
            <a:r>
              <a:rPr lang="en-US" sz="1800" b="1" dirty="0">
                <a:solidFill>
                  <a:schemeClr val="tx1"/>
                </a:solidFill>
              </a:rPr>
              <a:t>assertion that holds</a:t>
            </a:r>
            <a:r>
              <a:rPr lang="en-US" sz="1800" dirty="0">
                <a:solidFill>
                  <a:schemeClr val="tx1"/>
                </a:solidFill>
              </a:rPr>
              <a:t> during execution whenever control reaches that point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CBF23D-7A1E-474F-847E-D5912239C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2" t="13034" r="56348" b="18202"/>
          <a:stretch/>
        </p:blipFill>
        <p:spPr>
          <a:xfrm>
            <a:off x="7215950" y="2638303"/>
            <a:ext cx="3625468" cy="39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ockprintVTI">
  <a:themeElements>
    <a:clrScheme name="AnalogousFromRegularSeedLeftStep">
      <a:dk1>
        <a:srgbClr val="000000"/>
      </a:dk1>
      <a:lt1>
        <a:srgbClr val="FFFFFF"/>
      </a:lt1>
      <a:dk2>
        <a:srgbClr val="1B2F2C"/>
      </a:dk2>
      <a:lt2>
        <a:srgbClr val="F3F0F0"/>
      </a:lt2>
      <a:accent1>
        <a:srgbClr val="22B1BD"/>
      </a:accent1>
      <a:accent2>
        <a:srgbClr val="14B880"/>
      </a:accent2>
      <a:accent3>
        <a:srgbClr val="21BA46"/>
      </a:accent3>
      <a:accent4>
        <a:srgbClr val="31BA14"/>
      </a:accent4>
      <a:accent5>
        <a:srgbClr val="76B220"/>
      </a:accent5>
      <a:accent6>
        <a:srgbClr val="A6A612"/>
      </a:accent6>
      <a:hlink>
        <a:srgbClr val="C15147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771B1894D554E951F524BB826BFC7" ma:contentTypeVersion="4" ma:contentTypeDescription="Create a new document." ma:contentTypeScope="" ma:versionID="0a9104eaf7595ccf104db544cdf31ce7">
  <xsd:schema xmlns:xsd="http://www.w3.org/2001/XMLSchema" xmlns:xs="http://www.w3.org/2001/XMLSchema" xmlns:p="http://schemas.microsoft.com/office/2006/metadata/properties" xmlns:ns2="3377f4e7-83fa-40e8-86f7-e899e75f343c" targetNamespace="http://schemas.microsoft.com/office/2006/metadata/properties" ma:root="true" ma:fieldsID="f0ff4edd543314f97140d0e56ca722fe" ns2:_="">
    <xsd:import namespace="3377f4e7-83fa-40e8-86f7-e899e75f3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7f4e7-83fa-40e8-86f7-e899e75f3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8D0EC-EAB2-40CB-8BC0-732AD4BF01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000AE-D7F3-4ED3-B5DC-6F00CCFD81CB}">
  <ds:schemaRefs>
    <ds:schemaRef ds:uri="http://purl.org/dc/terms/"/>
    <ds:schemaRef ds:uri="http://schemas.microsoft.com/office/2006/metadata/properties"/>
    <ds:schemaRef ds:uri="http://www.w3.org/XML/1998/namespace"/>
    <ds:schemaRef ds:uri="22b11bbb-d155-4edf-9fc2-a9ea1a9fdc5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395284a-d1d2-4311-80cf-bedaec13fcc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1AFF0E3-547F-4C66-8A5C-E238BCF374CE}"/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1302</Words>
  <Application>Microsoft Office PowerPoint</Application>
  <PresentationFormat>Widescreen</PresentationFormat>
  <Paragraphs>216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</vt:lpstr>
      <vt:lpstr>AvenirNext LT Pro Medium</vt:lpstr>
      <vt:lpstr>Calibri</vt:lpstr>
      <vt:lpstr>Cambria Math</vt:lpstr>
      <vt:lpstr>Courier New</vt:lpstr>
      <vt:lpstr>BlockprintVTI</vt:lpstr>
      <vt:lpstr>COL874: Advanced Compiler Techniques  Modules 176-180</vt:lpstr>
      <vt:lpstr>Recap</vt:lpstr>
      <vt:lpstr>Moving towards moon</vt:lpstr>
      <vt:lpstr>Module 176 : Assertion</vt:lpstr>
      <vt:lpstr>Partial Correctness</vt:lpstr>
      <vt:lpstr>Hoare Triple Notation Examples</vt:lpstr>
      <vt:lpstr>Hoare Triple Notation Examples</vt:lpstr>
      <vt:lpstr>Abstraction</vt:lpstr>
      <vt:lpstr>Module 177 : Invariants</vt:lpstr>
      <vt:lpstr>PowerPoint Presentation</vt:lpstr>
      <vt:lpstr>PowerPoint Presentation</vt:lpstr>
      <vt:lpstr>PowerPoint Presentation</vt:lpstr>
      <vt:lpstr>PowerPoint Presentation</vt:lpstr>
      <vt:lpstr>Module 178 : Verification Conditions</vt:lpstr>
      <vt:lpstr>PowerPoint Presentation</vt:lpstr>
      <vt:lpstr>Verification Conditions</vt:lpstr>
      <vt:lpstr>Verification Conditions</vt:lpstr>
      <vt:lpstr>Assignment Verification Condition</vt:lpstr>
      <vt:lpstr>Assignment VC Example</vt:lpstr>
      <vt:lpstr>Module 179: Conditional Verification Condition</vt:lpstr>
      <vt:lpstr>Conditional VC Example</vt:lpstr>
      <vt:lpstr>Module 180: Sequence Operator Verification Condition</vt:lpstr>
      <vt:lpstr>Module 180: Sequence Operator Verification Condition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COL874: Advanced Compiler Techniques  Modules 176-180</dc:title>
  <dc:creator>Sanyam Ahuja</dc:creator>
  <cp:lastModifiedBy>Sanyam Ahuja</cp:lastModifiedBy>
  <cp:revision>4</cp:revision>
  <dcterms:created xsi:type="dcterms:W3CDTF">2021-10-27T08:17:37Z</dcterms:created>
  <dcterms:modified xsi:type="dcterms:W3CDTF">2021-10-28T11:44:19Z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0x010100901771B1894D554E951F524BB826BFC7</vt:lpwstr>
  </property>
</Properties>
</file>