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87137db6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87137db6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1. i &amp; j </a:t>
            </a:r>
            <a:r>
              <a:rPr lang="en"/>
              <a:t>surrounding</a:t>
            </a:r>
            <a:r>
              <a:rPr lang="en"/>
              <a:t> indices &amp; have bounds. 1D array. 2. 2d. N is loop </a:t>
            </a:r>
            <a:r>
              <a:rPr lang="en"/>
              <a:t>invariant</a:t>
            </a:r>
            <a:r>
              <a:rPr lang="en"/>
              <a:t>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 Affine:  Multiplying with symbolic constant which is invariant . But want actual constant. Addition to symbolic constant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87137db65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87137db6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-Iteration space:  Based on LB and UB can define a region/polygon which will be traversed by this. Area traversed by iterations and represented by polyhedron.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87137db6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87137db6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87137db6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87137db6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87137db6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87137db6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87137db6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87137db6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87137db6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87137db6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87137db6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87137db6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87137db6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87137db6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87137db65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87137db65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87137db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87137db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87137db65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87137db65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87137db65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87137db6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Rank of matrix: No. of linearly </a:t>
            </a:r>
            <a:r>
              <a:rPr lang="en"/>
              <a:t>independent</a:t>
            </a:r>
            <a:r>
              <a:rPr lang="en"/>
              <a:t> row &amp; columns of matrix. F (1 0 , 0 1) -&gt; can’t find 2nd row using 1st. Rank = 2.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87137db65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87137db6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Rank of matrix: No. of linearly independent row &amp; columns of matrix. F (1 0 , 0 1) -&gt; can’t find 2nd row using 1st. Rank = 2.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87137db6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87137db6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87137db65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87137db65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Dim != Rank. So no reuse.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Access (1,0) and (1, 1) are adjacent elements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87137db65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87137db6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Dim != Rank. So no reuse.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Access (1,0) and (1, 1) are adjacent elements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Crude assumption: entire </a:t>
            </a:r>
            <a:r>
              <a:rPr lang="en"/>
              <a:t>dimension</a:t>
            </a:r>
            <a:r>
              <a:rPr lang="en"/>
              <a:t> fits in cache line. But n is large. Cache line size = 64 byes.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For last access, once every c accesses. S</a:t>
            </a:r>
            <a:r>
              <a:rPr lang="en"/>
              <a:t> 1/c probability -&gt; cach emiss.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87137db65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87137db65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Spatial </a:t>
            </a:r>
            <a:r>
              <a:rPr lang="en"/>
              <a:t>Locality: Stronger. There is reuse and reuse distance is small.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no self reuse, no spatial locality.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-Reuse distance: Distance between 2 uses of same location.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87137db65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e87137db6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Spatial Locality: Stronger. There is reuse and reuse distance is small.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no self reuse, no spatial locality.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87137db65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e87137db65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Spatial Locality: Stronger. There is reuse and reuse distance is small.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no self reuse, no spatial locality.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87137db65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87137db65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833420e8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833420e8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833420e8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833420e8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Polyhedron representation S = { x | Bx + b &gt;= 0 }  . x is a vector of loop iterations.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FMM: For every pair of LB and UB on xm in C such that (inequation form) L &lt;= c1 * xm and c2 * xm &lt;= U , for c1, c2 &gt;=0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Data dependency : Assume no data dependency or after reordering data dependencies are respected.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87137db6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87137db6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After removing xn, you will get S’. Do it recursively on S’ to project on n-1 indices and so on.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Ouput: LB/UB of x2 in terms of x1.  Use xn &gt;= L/c1 and xn &lt;= U/c2 . L and U are affine expression on x1, x2.. xn-1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87137db6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87137db6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Desired order: j, i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Start with inner-most loop index i.   Remove i and project S on remaining indices i.e. j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87137db6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87137db6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300">
                <a:solidFill>
                  <a:srgbClr val="595959"/>
                </a:solidFill>
              </a:rPr>
              <a:t>Should cover same entire space, in whichever direction traverse.</a:t>
            </a:r>
            <a:endParaRPr sz="1300">
              <a:solidFill>
                <a:srgbClr val="595959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AutoNum type="arabicPeriod"/>
            </a:pPr>
            <a:r>
              <a:rPr lang="en" sz="1400">
                <a:solidFill>
                  <a:srgbClr val="595959"/>
                </a:solidFill>
              </a:rPr>
              <a:t>Replace i with j-k in inequations</a:t>
            </a:r>
            <a:endParaRPr sz="13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87137db6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87137db6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87137db6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87137db6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Which iterations are data dependent? . Condition for data dep: Read/write of 1 iteration depend on read/write of other iteration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Ci xi + C0 .. Xi is variable on which the expression is affine. Ci and C0 are constants.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playlist?list=PLf3ZkSCyj1tf3rPAkOKY5hUzDrDoekAc7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Relationship Id="rId5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Summary 131-135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Compiler Techniques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632275" y="3927575"/>
            <a:ext cx="701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https://www.youtube.com/playlist?list=PLf3ZkSCyj1tf3rPAkOKY5hUzDrDoekAc7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Videos: 131 - 135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Affine array Accesses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886950"/>
            <a:ext cx="8520600" cy="3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programs have affine access to memory w.r.t. surrounding loop indices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Array access in loop is affine, iff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Loop bounds are expressible as affine expressions of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i="1" lang="en"/>
              <a:t>Surrounding loop indices &amp; symbolic constants</a:t>
            </a:r>
            <a:r>
              <a:rPr lang="en"/>
              <a:t> (regular constants, loop invariant)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Index for each dimension of array (1D- A[i] or 2D- A[i,j]) access, is also affine expression 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i="1" lang="en"/>
              <a:t>Surrounding loop indices &amp; </a:t>
            </a:r>
            <a:r>
              <a:rPr i="1" lang="en"/>
              <a:t>symbolic</a:t>
            </a:r>
            <a:r>
              <a:rPr i="1" lang="en"/>
              <a:t> constants.</a:t>
            </a:r>
            <a:endParaRPr i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Example: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2j+10-i:</a:t>
            </a:r>
            <a:r>
              <a:rPr lang="en"/>
              <a:t> Affine expression.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i+j %20</a:t>
            </a:r>
            <a:r>
              <a:rPr lang="en"/>
              <a:t>: Not affine expression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Examples: Indices i, j, k have affine bounds, n is loop invariant.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225" y="3164448"/>
            <a:ext cx="2933700" cy="13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063" y="3322375"/>
            <a:ext cx="334327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4378499" y="4184225"/>
            <a:ext cx="4765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Not affine: Multiply with symbolic constant (which is not regular constant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Affine: Addition to symbolic constant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Affine array Accesses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886950"/>
            <a:ext cx="8688900" cy="3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Representation for</a:t>
            </a:r>
            <a:r>
              <a:rPr lang="en"/>
              <a:t> 1 Array access in a loop nest: </a:t>
            </a:r>
            <a:r>
              <a:rPr b="1" lang="en"/>
              <a:t>4 tuple &lt; F, f, B, b&gt;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B and b</a:t>
            </a:r>
            <a:r>
              <a:rPr lang="en"/>
              <a:t> : Represent space of iteration space of polyhedron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F and f </a:t>
            </a:r>
            <a:r>
              <a:rPr lang="en"/>
              <a:t>: Represent affine expression w.r.t loop iteration indices which specify multi-dimension address of memory access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loop nest uses: a vector of index variable i, then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u="sng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+ b &gt;= 0</a:t>
            </a:r>
            <a:r>
              <a:rPr lang="en"/>
              <a:t>  [ Iteration space]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Accessed array element :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Fi + f  </a:t>
            </a:r>
            <a:r>
              <a:rPr lang="en"/>
              <a:t>[ Memory address]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 : Coefficient matrix: </a:t>
            </a:r>
            <a:r>
              <a:rPr lang="en"/>
              <a:t>represents</a:t>
            </a:r>
            <a:r>
              <a:rPr lang="en"/>
              <a:t> coefficient of each of loop indices (CiXi + C0). F-Ci, f-C0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Surrounding loop iteration indices vector</a:t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100" y="2813824"/>
            <a:ext cx="418550" cy="4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675" y="3163425"/>
            <a:ext cx="1945601" cy="14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3352400" y="3270800"/>
            <a:ext cx="365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2D access </a:t>
            </a:r>
            <a:r>
              <a:rPr lang="en"/>
              <a:t>B[i, j] , Y[j, j+1] , Y[1,2]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3D access: Z[1, i, 2* i+j]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Affine array Accesses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143400" y="908425"/>
            <a:ext cx="8688900" cy="3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Linearized forms for multi-dimensional arrays : may be non-affine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polyhyderal analysis: prefer non-linearized affine representation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Common in image processing and neural networks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Easier to analyze and optimize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Affine array access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Used to reason about data </a:t>
            </a:r>
            <a:r>
              <a:rPr lang="en" sz="1600"/>
              <a:t>dependencies</a:t>
            </a:r>
            <a:r>
              <a:rPr lang="en" sz="1600"/>
              <a:t> and resue characteristics.</a:t>
            </a:r>
            <a:endParaRPr sz="1600"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775" y="1761670"/>
            <a:ext cx="3862725" cy="9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490250" y="450150"/>
            <a:ext cx="8091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Module 133: Data Reuse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reuse</a:t>
            </a:r>
            <a:endParaRPr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143400" y="908425"/>
            <a:ext cx="8688900" cy="3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Reason about memory access. To identify memory footprint of each access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Find if 2 iterations are related, like if data dependency between them.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reuse property: Identify sets of iteration that access same data or same cache line.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optimize for locality. Can bring those iteration close in execution time.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Useful for locality optimizations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dependence property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Identify </a:t>
            </a:r>
            <a:r>
              <a:rPr lang="en"/>
              <a:t>access</a:t>
            </a:r>
            <a:r>
              <a:rPr lang="en"/>
              <a:t> that refer to same memory location &amp; at least one of them is a write.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given 2 accesses: RAW, WAR, WAW.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Don't</a:t>
            </a:r>
            <a:r>
              <a:rPr lang="en"/>
              <a:t> reorder iterations when these exist, as it will give different </a:t>
            </a:r>
            <a:r>
              <a:rPr lang="en"/>
              <a:t>results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reuse categories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143400" y="908425"/>
            <a:ext cx="8688900" cy="3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Self reuse</a:t>
            </a:r>
            <a:endParaRPr b="1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Multiple iterations of </a:t>
            </a:r>
            <a:r>
              <a:rPr b="1" lang="en" sz="1600"/>
              <a:t>same statement</a:t>
            </a:r>
            <a:r>
              <a:rPr lang="en" sz="1600"/>
              <a:t> access same data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Group reuse</a:t>
            </a:r>
            <a:endParaRPr b="1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Two same iterations of </a:t>
            </a:r>
            <a:r>
              <a:rPr b="1" lang="en" sz="1600"/>
              <a:t>different statements</a:t>
            </a:r>
            <a:r>
              <a:rPr lang="en" sz="1600"/>
              <a:t> access same data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different statements access same data in same iteration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Data Reuse (Temporal) is</a:t>
            </a:r>
            <a:endParaRPr b="1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Temporal: </a:t>
            </a:r>
            <a:endParaRPr sz="16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</a:t>
            </a:r>
            <a:r>
              <a:rPr b="1" lang="en"/>
              <a:t>exact same data </a:t>
            </a:r>
            <a:r>
              <a:rPr lang="en"/>
              <a:t>is accessed multiple times across iterations.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Useful in cacheline or general locality.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Spatial: </a:t>
            </a:r>
            <a:endParaRPr sz="16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</a:t>
            </a:r>
            <a:r>
              <a:rPr b="1" lang="en"/>
              <a:t>different data</a:t>
            </a:r>
            <a:r>
              <a:rPr lang="en"/>
              <a:t> in same cacheline is accessed.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Useful in cacheline locality only.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Reuse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143400" y="908425"/>
            <a:ext cx="8688900" cy="3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299" y="694174"/>
            <a:ext cx="4076462" cy="15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/>
          <p:nvPr/>
        </p:nvSpPr>
        <p:spPr>
          <a:xfrm>
            <a:off x="143400" y="2089525"/>
            <a:ext cx="8556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Self </a:t>
            </a:r>
            <a:r>
              <a:rPr b="1" lang="en"/>
              <a:t>Spatial </a:t>
            </a:r>
            <a:r>
              <a:rPr lang="en"/>
              <a:t>reuse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of Z[j], Z[j+1], Z[j+2] have self spatial </a:t>
            </a:r>
            <a:r>
              <a:rPr lang="en"/>
              <a:t>reuse </a:t>
            </a:r>
            <a:r>
              <a:rPr lang="en"/>
              <a:t>across different iterations.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isolation, Z[j] has self spatial </a:t>
            </a:r>
            <a:r>
              <a:rPr lang="en"/>
              <a:t>reuse</a:t>
            </a:r>
            <a:r>
              <a:rPr lang="en"/>
              <a:t> in different iterations. High spatial locality.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4 Different accesses considered as separate statements.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Z[j] likely to hit in same cache line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Self </a:t>
            </a:r>
            <a:r>
              <a:rPr b="1" lang="en">
                <a:solidFill>
                  <a:schemeClr val="dk1"/>
                </a:solidFill>
              </a:rPr>
              <a:t>Temporal </a:t>
            </a:r>
            <a:r>
              <a:rPr lang="en">
                <a:solidFill>
                  <a:schemeClr val="dk1"/>
                </a:solidFill>
              </a:rPr>
              <a:t>reuse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Exact </a:t>
            </a:r>
            <a:r>
              <a:rPr b="1" lang="en">
                <a:solidFill>
                  <a:schemeClr val="dk1"/>
                </a:solidFill>
              </a:rPr>
              <a:t>same element </a:t>
            </a:r>
            <a:r>
              <a:rPr lang="en">
                <a:solidFill>
                  <a:schemeClr val="dk1"/>
                </a:solidFill>
              </a:rPr>
              <a:t>is accessed repeatedly once for </a:t>
            </a:r>
            <a:r>
              <a:rPr b="1" lang="en">
                <a:solidFill>
                  <a:schemeClr val="dk1"/>
                </a:solidFill>
              </a:rPr>
              <a:t>each iteration of outer loop</a:t>
            </a:r>
            <a:r>
              <a:rPr lang="en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Group </a:t>
            </a:r>
            <a:r>
              <a:rPr lang="en">
                <a:solidFill>
                  <a:schemeClr val="dk1"/>
                </a:solidFill>
              </a:rPr>
              <a:t>spatial reuse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Z[j], Z[j+1] access same cache line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Group </a:t>
            </a:r>
            <a:r>
              <a:rPr lang="en">
                <a:solidFill>
                  <a:schemeClr val="dk1"/>
                </a:solidFill>
              </a:rPr>
              <a:t>temporal reuse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/>
              <a:t>Across different iterations. Access by Z[j] would be accessed by Z[j+1] in next iteration.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Reuse</a:t>
            </a:r>
            <a:endParaRPr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143400" y="908425"/>
            <a:ext cx="8688900" cy="3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299" y="694174"/>
            <a:ext cx="4076462" cy="15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/>
        </p:nvSpPr>
        <p:spPr>
          <a:xfrm>
            <a:off x="635725" y="2089525"/>
            <a:ext cx="8064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No. of memory access = 4n</a:t>
            </a:r>
            <a:r>
              <a:rPr baseline="30000" lang="en"/>
              <a:t>2  </a:t>
            </a:r>
            <a:r>
              <a:rPr lang="en"/>
              <a:t>. For each iteration n</a:t>
            </a:r>
            <a:r>
              <a:rPr baseline="30000" lang="en"/>
              <a:t>2</a:t>
            </a:r>
            <a:r>
              <a:rPr lang="en"/>
              <a:t> access. 4 accesses for each.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Memory footprint = n/c cache lines . c = cache line size. Distinct memory location order n.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1 &amp; 2. Pigeon-hole principle . Data reuse.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Reuse factors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Factor of n: Due to self temporal reuse. </a:t>
            </a:r>
            <a:r>
              <a:rPr lang="en">
                <a:solidFill>
                  <a:schemeClr val="dk1"/>
                </a:solidFill>
              </a:rPr>
              <a:t>4n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 &amp; n/c.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Factor of c: due to self spatial reuse. Cache line access by same statement.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Factor of 4: due to group temporal reuse.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490250" y="450150"/>
            <a:ext cx="8091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Module 134: Self Reuse (Temporal)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</a:t>
            </a:r>
            <a:r>
              <a:rPr lang="en"/>
              <a:t> Reuse (Temporal)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143400" y="695000"/>
            <a:ext cx="8688900" cy="3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Self reuse: </a:t>
            </a:r>
            <a:r>
              <a:rPr lang="en"/>
              <a:t>Same element accessed for all iterations. F=(0), f=(0)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Find relation between: F, f and reuse</a:t>
            </a:r>
            <a:endParaRPr b="1"/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00" y="1040850"/>
            <a:ext cx="2180475" cy="8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000" y="2537600"/>
            <a:ext cx="3983300" cy="23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200" y="1647943"/>
            <a:ext cx="4308525" cy="3319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Summarizing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Changing axes using Fourier Motzkin method </a:t>
            </a:r>
            <a:r>
              <a:rPr lang="en" sz="2400"/>
              <a:t>(131)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Affine array accesses (132)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Data Reuse (133)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Data Reuse Category: Self Reuse (134)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Data Reuse Category: Self Spatial Reuse (135)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Reuse (Temporal)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143400" y="1130025"/>
            <a:ext cx="8688900" cy="3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Self reuse reason: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A(10, 20)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Order n indices: (0,10), (1,9)...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points in iteration space access same array location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data referenced by access has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k dimensions: Dimensionality of access. Example: A[i+j, 2i+2j] 1D space.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Access is nested in d-depth loop nest, where d &gt; k,  (loop nest depth=2, dim of access= 1)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 sz="1600"/>
              <a:t>Then same data can be reused : n</a:t>
            </a:r>
            <a:r>
              <a:rPr b="1" baseline="30000" lang="en" sz="1600"/>
              <a:t>d-k</a:t>
            </a:r>
            <a:r>
              <a:rPr b="1" lang="en" sz="1600"/>
              <a:t> times</a:t>
            </a:r>
            <a:endParaRPr b="1" sz="1600"/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4825" y="707950"/>
            <a:ext cx="2774450" cy="167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Reuse (Temporal)</a:t>
            </a:r>
            <a:endParaRPr/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143400" y="941525"/>
            <a:ext cx="8688900" cy="39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Dimensionality of a reference ~ </a:t>
            </a:r>
            <a:r>
              <a:rPr b="1" lang="en"/>
              <a:t>Rank </a:t>
            </a:r>
            <a:r>
              <a:rPr lang="en"/>
              <a:t>of the coefficient matrix (F)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Self Reuse: Rank of coefficient matrix &lt; dimensionality of loop iteration space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k &lt; d : Reuse.  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k !&lt; d : No reuse. 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self </a:t>
            </a:r>
            <a:r>
              <a:rPr lang="en"/>
              <a:t>reuse </a:t>
            </a:r>
            <a:r>
              <a:rPr lang="en"/>
              <a:t>or not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Identify to find iterations i and i’ (number of points in i and i’) where 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600"/>
              <a:t>Fi + f = Fi’ + f</a:t>
            </a:r>
            <a:r>
              <a:rPr lang="en" sz="1600"/>
              <a:t>   .  Or   </a:t>
            </a:r>
            <a:r>
              <a:rPr b="1" lang="en" sz="1600"/>
              <a:t> F(i - i’) = 0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F is f</a:t>
            </a:r>
            <a:r>
              <a:rPr b="1" lang="en" sz="1600"/>
              <a:t>ull rank matrix</a:t>
            </a:r>
            <a:r>
              <a:rPr lang="en" sz="1600"/>
              <a:t>. 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Only 1 trivial solution:</a:t>
            </a:r>
            <a:r>
              <a:rPr b="1" lang="en" sz="1600"/>
              <a:t> i = i’</a:t>
            </a:r>
            <a:r>
              <a:rPr lang="en" sz="1600"/>
              <a:t> . (same iteration and thus reuse). No non-trivial solution.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F is </a:t>
            </a:r>
            <a:r>
              <a:rPr b="1" lang="en" sz="1600"/>
              <a:t>not full rank matrix</a:t>
            </a:r>
            <a:r>
              <a:rPr lang="en" sz="1600"/>
              <a:t> (rank of F &lt; total </a:t>
            </a:r>
            <a:r>
              <a:rPr lang="en" sz="1600"/>
              <a:t>dimension</a:t>
            </a:r>
            <a:r>
              <a:rPr lang="en" sz="1600"/>
              <a:t> of matrix).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Other non-zero solution: Null space of F.</a:t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Reuse (Temporal)</a:t>
            </a:r>
            <a:endParaRPr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143400" y="636725"/>
            <a:ext cx="8688900" cy="44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Full rank matrix. Dim of matrix = 2x2 and Rank of matrix= 2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Rank of matrix = 1. Null space (non-empty): i =j. FX = 0 . Points of order n.</a:t>
            </a:r>
            <a:endParaRPr sz="1600"/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375" y="1359450"/>
            <a:ext cx="5877749" cy="14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1475" y="3199125"/>
            <a:ext cx="6092525" cy="11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type="title"/>
          </p:nvPr>
        </p:nvSpPr>
        <p:spPr>
          <a:xfrm>
            <a:off x="490250" y="450150"/>
            <a:ext cx="8091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Module 135: Self Spatial Reuse 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Spatial Reuse</a:t>
            </a:r>
            <a:endParaRPr/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143400" y="636725"/>
            <a:ext cx="8688900" cy="40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Self spatial reuse: Different elements accessed in each iteration.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575" y="1336045"/>
            <a:ext cx="2698150" cy="8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6"/>
          <p:cNvSpPr txBox="1"/>
          <p:nvPr/>
        </p:nvSpPr>
        <p:spPr>
          <a:xfrm>
            <a:off x="3818675" y="1180300"/>
            <a:ext cx="4939500" cy="12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b="1" lang="en" sz="1300">
                <a:solidFill>
                  <a:schemeClr val="dk2"/>
                </a:solidFill>
              </a:rPr>
              <a:t>Self reuse, temporal: No. </a:t>
            </a:r>
            <a:r>
              <a:rPr lang="en" sz="1300">
                <a:solidFill>
                  <a:schemeClr val="dk2"/>
                </a:solidFill>
              </a:rPr>
              <a:t>Same element not accessed in different iterations. F=(1). R=1, Dim=1.</a:t>
            </a:r>
            <a:endParaRPr sz="13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b="1" lang="en" sz="1300">
                <a:solidFill>
                  <a:schemeClr val="dk2"/>
                </a:solidFill>
              </a:rPr>
              <a:t>Self spatial reuse: Yes.</a:t>
            </a:r>
            <a:r>
              <a:rPr lang="en" sz="1300">
                <a:solidFill>
                  <a:schemeClr val="dk2"/>
                </a:solidFill>
              </a:rPr>
              <a:t> A[0] in cache. A[1].. will hit same cache. </a:t>
            </a:r>
            <a:endParaRPr sz="1300"/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725" y="3047575"/>
            <a:ext cx="3016375" cy="124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6"/>
          <p:cNvSpPr txBox="1"/>
          <p:nvPr/>
        </p:nvSpPr>
        <p:spPr>
          <a:xfrm>
            <a:off x="3818675" y="2940650"/>
            <a:ext cx="5013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b="1" lang="en" sz="1300">
                <a:solidFill>
                  <a:schemeClr val="dk2"/>
                </a:solidFill>
              </a:rPr>
              <a:t>Self reuse, temporal: No.</a:t>
            </a:r>
            <a:r>
              <a:rPr lang="en" sz="1300">
                <a:solidFill>
                  <a:schemeClr val="dk2"/>
                </a:solidFill>
              </a:rPr>
              <a:t> Rank=2. Dim=2. </a:t>
            </a:r>
            <a:endParaRPr sz="13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b="1" lang="en" sz="1300">
                <a:solidFill>
                  <a:schemeClr val="dk2"/>
                </a:solidFill>
              </a:rPr>
              <a:t>Self spatial reuse: Yes.</a:t>
            </a:r>
            <a:r>
              <a:rPr lang="en" sz="1300">
                <a:solidFill>
                  <a:schemeClr val="dk2"/>
                </a:solidFill>
              </a:rPr>
              <a:t> </a:t>
            </a:r>
            <a:endParaRPr sz="1300">
              <a:solidFill>
                <a:schemeClr val="dk2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</a:pPr>
            <a:r>
              <a:rPr lang="en" sz="1300">
                <a:solidFill>
                  <a:schemeClr val="dk2"/>
                </a:solidFill>
              </a:rPr>
              <a:t>If cache lines are accessed multiple times across </a:t>
            </a:r>
            <a:r>
              <a:rPr lang="en" sz="1300">
                <a:solidFill>
                  <a:schemeClr val="dk2"/>
                </a:solidFill>
              </a:rPr>
              <a:t>different</a:t>
            </a:r>
            <a:r>
              <a:rPr lang="en" sz="1300">
                <a:solidFill>
                  <a:schemeClr val="dk2"/>
                </a:solidFill>
              </a:rPr>
              <a:t> points in iteration space</a:t>
            </a:r>
            <a:endParaRPr sz="1300">
              <a:solidFill>
                <a:schemeClr val="dk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</a:pPr>
            <a:r>
              <a:rPr lang="en" sz="1300">
                <a:solidFill>
                  <a:schemeClr val="dk2"/>
                </a:solidFill>
              </a:rPr>
              <a:t>Access (1,0) and (1, 1) are adjacent elements</a:t>
            </a:r>
            <a:endParaRPr sz="1300">
              <a:solidFill>
                <a:schemeClr val="dk2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300">
                <a:solidFill>
                  <a:schemeClr val="dk2"/>
                </a:solidFill>
              </a:rPr>
              <a:t>Reuse distance for spatial locality large but spatial reus</a:t>
            </a:r>
            <a:r>
              <a:rPr lang="en" sz="1200">
                <a:solidFill>
                  <a:schemeClr val="dk1"/>
                </a:solidFill>
              </a:rPr>
              <a:t>e.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33" name="Google Shape;23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9313" y="2940650"/>
            <a:ext cx="1152525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Spatial Reuse</a:t>
            </a:r>
            <a:endParaRPr/>
          </a:p>
        </p:txBody>
      </p:sp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143400" y="636725"/>
            <a:ext cx="8688900" cy="40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reason </a:t>
            </a:r>
            <a:r>
              <a:rPr lang="en"/>
              <a:t>Self spatial reuse, need to know Size of cache line.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Approximation:</a:t>
            </a:r>
            <a:r>
              <a:rPr lang="en"/>
              <a:t> Consider 2 array elements access. They share same cacheline iff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They differ only in last dimension of a d-dimension array.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/>
              <a:t>Assuming</a:t>
            </a:r>
            <a:r>
              <a:rPr lang="en"/>
              <a:t>: all elements in last dimension fit in a single cache line.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last dimension, accesses are cheaper, so approximation meaningful.</a:t>
            </a:r>
            <a:endParaRPr/>
          </a:p>
        </p:txBody>
      </p:sp>
      <p:pic>
        <p:nvPicPr>
          <p:cNvPr id="240" name="Google Shape;2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13" y="1878125"/>
            <a:ext cx="320992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7"/>
          <p:cNvSpPr txBox="1"/>
          <p:nvPr/>
        </p:nvSpPr>
        <p:spPr>
          <a:xfrm>
            <a:off x="4021275" y="1924925"/>
            <a:ext cx="4488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</a:t>
            </a:r>
            <a:r>
              <a:rPr lang="en"/>
              <a:t>dimension:</a:t>
            </a:r>
            <a:r>
              <a:rPr lang="en"/>
              <a:t> i. Belongs to 1 cache line. i removed, 0 dim access.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i</a:t>
            </a:r>
            <a:r>
              <a:rPr baseline="30000" lang="en"/>
              <a:t>th</a:t>
            </a:r>
            <a:r>
              <a:rPr lang="en"/>
              <a:t> index.  j fits in 1 cache line.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Dimensionality of access = 1 (j index)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Dimensionality of loop nest = 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1 &lt; 2. So self spatial reuse.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Spatial Reuse</a:t>
            </a:r>
            <a:endParaRPr/>
          </a:p>
        </p:txBody>
      </p:sp>
      <p:sp>
        <p:nvSpPr>
          <p:cNvPr id="247" name="Google Shape;247;p38"/>
          <p:cNvSpPr txBox="1"/>
          <p:nvPr>
            <p:ph idx="1" type="body"/>
          </p:nvPr>
        </p:nvSpPr>
        <p:spPr>
          <a:xfrm>
            <a:off x="143400" y="1017725"/>
            <a:ext cx="8688900" cy="40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self spatial reuse: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Truncate F by removing / Drop last row of </a:t>
            </a:r>
            <a:r>
              <a:rPr lang="en"/>
              <a:t>coefficient</a:t>
            </a:r>
            <a:r>
              <a:rPr lang="en"/>
              <a:t> matrix F.  (New step in self spatial reuse)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Resulting coeff matrix is effective coefficient matrix.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Rank of truncated matrix &lt;  depth of loop nest then self-spatial reuse.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Significance of identifying self spatial reuse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may be </a:t>
            </a:r>
            <a:r>
              <a:rPr b="1" lang="en"/>
              <a:t>possible to reorder computation</a:t>
            </a:r>
            <a:r>
              <a:rPr lang="en"/>
              <a:t> such that (we exploit spatial locality)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Innermost loop varies only </a:t>
            </a:r>
            <a:r>
              <a:rPr lang="en"/>
              <a:t>the</a:t>
            </a:r>
            <a:r>
              <a:rPr lang="en"/>
              <a:t> last coordinate of array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self spatial </a:t>
            </a:r>
            <a:r>
              <a:rPr lang="en"/>
              <a:t>reuse: Is it possible to reorder computation such that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"/>
              <a:t>Reuse distance</a:t>
            </a:r>
            <a:r>
              <a:rPr lang="en"/>
              <a:t> between multiple accesses to same cacheline becomes close in exec order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Spatial Reuse and Spatial locality</a:t>
            </a:r>
            <a:endParaRPr/>
          </a:p>
        </p:txBody>
      </p:sp>
      <p:sp>
        <p:nvSpPr>
          <p:cNvPr id="253" name="Google Shape;253;p39"/>
          <p:cNvSpPr txBox="1"/>
          <p:nvPr>
            <p:ph idx="1" type="body"/>
          </p:nvPr>
        </p:nvSpPr>
        <p:spPr>
          <a:xfrm>
            <a:off x="143400" y="636725"/>
            <a:ext cx="8865600" cy="43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Innermost</a:t>
            </a:r>
            <a:r>
              <a:rPr lang="en"/>
              <a:t> loop index: 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Innermost loop index: j 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Apart from self spatial reuse. Will also exhibit spatial locality. (innermost loop iterates on innermost dimension and it is in cache line.)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Iteration vector should belong to nullspace of truncated F to obtain spatial locality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Null space should be non-trivial. Need more points than 0.</a:t>
            </a:r>
            <a:endParaRPr/>
          </a:p>
        </p:txBody>
      </p:sp>
      <p:pic>
        <p:nvPicPr>
          <p:cNvPr id="254" name="Google Shape;2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50" y="1132225"/>
            <a:ext cx="4548625" cy="20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6850" y="1471350"/>
            <a:ext cx="278215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 txBox="1"/>
          <p:nvPr/>
        </p:nvSpPr>
        <p:spPr>
          <a:xfrm>
            <a:off x="1426125" y="3272750"/>
            <a:ext cx="425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Self spatial reuse. Not spatial locality</a:t>
            </a:r>
            <a:endParaRPr/>
          </a:p>
        </p:txBody>
      </p:sp>
      <p:pic>
        <p:nvPicPr>
          <p:cNvPr id="257" name="Google Shape;25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9400" y="2996975"/>
            <a:ext cx="34290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/>
        </p:nvSpPr>
        <p:spPr>
          <a:xfrm>
            <a:off x="6997200" y="3206450"/>
            <a:ext cx="149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vector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Spatial Reuse and Spatial locality</a:t>
            </a:r>
            <a:endParaRPr/>
          </a:p>
        </p:txBody>
      </p:sp>
      <p:sp>
        <p:nvSpPr>
          <p:cNvPr id="264" name="Google Shape;264;p40"/>
          <p:cNvSpPr txBox="1"/>
          <p:nvPr>
            <p:ph idx="1" type="body"/>
          </p:nvPr>
        </p:nvSpPr>
        <p:spPr>
          <a:xfrm>
            <a:off x="139200" y="870175"/>
            <a:ext cx="88656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Innermost loop index: i. 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 [3, 2i, 7i + j]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Doesn’t satisfy the requirement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use (i, j). j inner. In null space. Has spatial locality. Reuse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use (j, i). i inner. Not in null space. No spatial locality. Reuse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For locality order of iteration space matters, if i </a:t>
            </a:r>
            <a:r>
              <a:rPr lang="en" sz="1600"/>
              <a:t>inner</a:t>
            </a:r>
            <a:r>
              <a:rPr lang="en" sz="1600"/>
              <a:t> or j. Not for reuse.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A[3, 2i, i+7j] . Remove i+7j. For A[3, 2i], Rank=1. Spatial Reuse.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A[2i, i+7j, 3] . Remove 3. For A[2i, i+7j]. Rank=2. Dimensionality=2. No spatial reuse.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A[j, j, i] . Rank =1 &lt; 2. Has spatial reuse. If i innermost, would have spatial locality</a:t>
            </a:r>
            <a:r>
              <a:rPr lang="en"/>
              <a:t>.</a:t>
            </a:r>
            <a:endParaRPr/>
          </a:p>
        </p:txBody>
      </p:sp>
      <p:pic>
        <p:nvPicPr>
          <p:cNvPr id="265" name="Google Shape;2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623" y="921350"/>
            <a:ext cx="574550" cy="4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1450" y="870175"/>
            <a:ext cx="1023554" cy="5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4883" y="1413300"/>
            <a:ext cx="1100975" cy="4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  <a:p>
            <a:pPr indent="-345439" lvl="0" marL="457200" rtl="0" algn="r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2044"/>
              <a:t>Pankaj Gode</a:t>
            </a:r>
            <a:endParaRPr sz="2044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90250" y="450150"/>
            <a:ext cx="8091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Module 131: Changing axes using Fourier Motzkin Method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axes/order of loop iteration indices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975825"/>
            <a:ext cx="8520600" cy="39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Fourier Motzkin:</a:t>
            </a:r>
            <a:r>
              <a:rPr lang="en"/>
              <a:t> To project a polyhedron on a smaller dimension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For n-Dimension poly -&gt; Remove n</a:t>
            </a:r>
            <a:r>
              <a:rPr baseline="30000" lang="en" sz="1600"/>
              <a:t>th</a:t>
            </a:r>
            <a:r>
              <a:rPr lang="en" sz="1600"/>
              <a:t> Dimension &amp; project Poly on remaining n-1 Dimensions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Manipulate inequalities that represent polyhedron. 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Problem:</a:t>
            </a:r>
            <a:r>
              <a:rPr lang="en"/>
              <a:t> Given polyhedron iteration space S, </a:t>
            </a:r>
            <a:r>
              <a:rPr lang="en">
                <a:solidFill>
                  <a:srgbClr val="0000FF"/>
                </a:solidFill>
              </a:rPr>
              <a:t>generate a loop nest with new order (x</a:t>
            </a:r>
            <a:r>
              <a:rPr baseline="-25000" lang="en">
                <a:solidFill>
                  <a:srgbClr val="0000FF"/>
                </a:solidFill>
              </a:rPr>
              <a:t>1</a:t>
            </a:r>
            <a:r>
              <a:rPr lang="en">
                <a:solidFill>
                  <a:srgbClr val="0000FF"/>
                </a:solidFill>
              </a:rPr>
              <a:t>, x</a:t>
            </a:r>
            <a:r>
              <a:rPr baseline="-25000" lang="en">
                <a:solidFill>
                  <a:srgbClr val="0000FF"/>
                </a:solidFill>
              </a:rPr>
              <a:t>2</a:t>
            </a:r>
            <a:r>
              <a:rPr lang="en">
                <a:solidFill>
                  <a:srgbClr val="0000FF"/>
                </a:solidFill>
              </a:rPr>
              <a:t>… ,x</a:t>
            </a:r>
            <a:r>
              <a:rPr baseline="-25000" lang="en">
                <a:solidFill>
                  <a:srgbClr val="0000FF"/>
                </a:solidFill>
              </a:rPr>
              <a:t>n</a:t>
            </a:r>
            <a:r>
              <a:rPr lang="en">
                <a:solidFill>
                  <a:srgbClr val="0000FF"/>
                </a:solidFill>
              </a:rPr>
              <a:t>) of loop iteration indices</a:t>
            </a:r>
            <a:r>
              <a:rPr lang="en"/>
              <a:t>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 indices order: Respect data dependencies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the new order: </a:t>
            </a:r>
            <a:r>
              <a:rPr b="1" lang="en"/>
              <a:t>What is LB and UB for each of iteration indices</a:t>
            </a:r>
            <a:r>
              <a:rPr lang="en"/>
              <a:t> ?</a:t>
            </a:r>
            <a:endParaRPr/>
          </a:p>
          <a:p>
            <a:pPr indent="-330200" lvl="1" marL="18288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Fourier Motzkin</a:t>
            </a:r>
            <a:endParaRPr sz="160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0925" y="2961725"/>
            <a:ext cx="2351900" cy="8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623" y="2961725"/>
            <a:ext cx="2507300" cy="889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6"/>
          <p:cNvCxnSpPr>
            <a:stCxn id="75" idx="3"/>
            <a:endCxn id="74" idx="1"/>
          </p:cNvCxnSpPr>
          <p:nvPr/>
        </p:nvCxnSpPr>
        <p:spPr>
          <a:xfrm>
            <a:off x="3746923" y="3406450"/>
            <a:ext cx="1674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 Bounds Generation for loop iterations indices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975825"/>
            <a:ext cx="8520600" cy="39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Algorithm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Start with innermost loop index x</a:t>
            </a:r>
            <a:r>
              <a:rPr baseline="-25000" lang="en" sz="1600"/>
              <a:t>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Bring inequations to form: (for c</a:t>
            </a:r>
            <a:r>
              <a:rPr baseline="-25000" lang="en" sz="1600"/>
              <a:t>1</a:t>
            </a:r>
            <a:r>
              <a:rPr lang="en" sz="1600"/>
              <a:t>, c</a:t>
            </a:r>
            <a:r>
              <a:rPr baseline="-25000" lang="en" sz="1600"/>
              <a:t>2</a:t>
            </a:r>
            <a:r>
              <a:rPr lang="en" sz="1600"/>
              <a:t> &gt;= 0)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L &lt;= c1 * x</a:t>
            </a:r>
            <a:r>
              <a:rPr baseline="-25000" lang="en" sz="1600"/>
              <a:t>n</a:t>
            </a:r>
            <a:r>
              <a:rPr lang="en" sz="1600"/>
              <a:t>  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c</a:t>
            </a:r>
            <a:r>
              <a:rPr baseline="-25000" lang="en" sz="1600"/>
              <a:t>2</a:t>
            </a:r>
            <a:r>
              <a:rPr lang="en" sz="1600"/>
              <a:t> * x</a:t>
            </a:r>
            <a:r>
              <a:rPr baseline="-25000" lang="en" sz="1600"/>
              <a:t>n</a:t>
            </a:r>
            <a:r>
              <a:rPr lang="en" sz="1600"/>
              <a:t> &lt;= U</a:t>
            </a:r>
            <a:endParaRPr sz="16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Use Fourier Motzkin recursively to project on remaining indices x</a:t>
            </a:r>
            <a:r>
              <a:rPr baseline="-25000" lang="en" sz="1500"/>
              <a:t>1</a:t>
            </a:r>
            <a:r>
              <a:rPr lang="en" sz="1600"/>
              <a:t>, x</a:t>
            </a:r>
            <a:r>
              <a:rPr baseline="-25000" lang="en" sz="1600"/>
              <a:t>2</a:t>
            </a:r>
            <a:r>
              <a:rPr lang="en" sz="1600"/>
              <a:t>,.. X</a:t>
            </a:r>
            <a:r>
              <a:rPr baseline="-25000" lang="en" sz="1600"/>
              <a:t>n-1</a:t>
            </a:r>
            <a:endParaRPr baseline="-25000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Output: Upper and Lower bound for x</a:t>
            </a:r>
            <a:r>
              <a:rPr baseline="-25000" lang="en" sz="1600"/>
              <a:t>1</a:t>
            </a:r>
            <a:r>
              <a:rPr lang="en" sz="1600"/>
              <a:t>, which is constant. 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Use above inequations to get lower upper bound of x</a:t>
            </a:r>
            <a:r>
              <a:rPr baseline="-25000" lang="en" sz="1600"/>
              <a:t>2</a:t>
            </a:r>
            <a:r>
              <a:rPr lang="en" sz="1600"/>
              <a:t>, … till x</a:t>
            </a:r>
            <a:r>
              <a:rPr baseline="-25000" lang="en" sz="1600"/>
              <a:t>n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175" y="1211400"/>
            <a:ext cx="2351900" cy="88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 Bounds Generation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1152475"/>
            <a:ext cx="3600001" cy="9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649" y="2212511"/>
            <a:ext cx="975775" cy="12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5749" y="2399063"/>
            <a:ext cx="975775" cy="9231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8"/>
          <p:cNvCxnSpPr>
            <a:stCxn id="91" idx="3"/>
            <a:endCxn id="92" idx="1"/>
          </p:cNvCxnSpPr>
          <p:nvPr/>
        </p:nvCxnSpPr>
        <p:spPr>
          <a:xfrm>
            <a:off x="1479424" y="2860674"/>
            <a:ext cx="4176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" name="Google Shape;94;p18"/>
          <p:cNvSpPr txBox="1"/>
          <p:nvPr/>
        </p:nvSpPr>
        <p:spPr>
          <a:xfrm>
            <a:off x="1957025" y="3004150"/>
            <a:ext cx="36987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Desired order: j[outermost], i[innermost]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Start with inner-most loop index i. 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Bring inequations to expected form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Remove i and project S on remaining indices i.e. j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Once projected: use inequation to identify UB &amp; LB of inner index i.e. i (based on fixed value of outer index)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0600" y="1574075"/>
            <a:ext cx="3600000" cy="7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240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Axes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958375"/>
            <a:ext cx="8520600" cy="41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iterate horizontally, vertically and </a:t>
            </a:r>
            <a:r>
              <a:rPr b="1" lang="en"/>
              <a:t>diagonally (j-i, j).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LB and UB on new axes: </a:t>
            </a:r>
            <a:r>
              <a:rPr b="1" lang="en"/>
              <a:t>new variable</a:t>
            </a:r>
            <a:r>
              <a:rPr lang="en"/>
              <a:t>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k = j-i</a:t>
            </a:r>
            <a:r>
              <a:rPr lang="en"/>
              <a:t> . Desired order  (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k [inner index], j [outer index])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same algo to find LB and UB for k and j, which uses Fourier Motzkin algo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75" y="2154650"/>
            <a:ext cx="1919174" cy="2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1650" y="2464025"/>
            <a:ext cx="1142975" cy="1524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9"/>
          <p:cNvCxnSpPr>
            <a:stCxn id="102" idx="3"/>
            <a:endCxn id="103" idx="1"/>
          </p:cNvCxnSpPr>
          <p:nvPr/>
        </p:nvCxnSpPr>
        <p:spPr>
          <a:xfrm>
            <a:off x="2177449" y="3226400"/>
            <a:ext cx="784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9"/>
          <p:cNvCxnSpPr/>
          <p:nvPr/>
        </p:nvCxnSpPr>
        <p:spPr>
          <a:xfrm>
            <a:off x="4104624" y="3141550"/>
            <a:ext cx="784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9"/>
          <p:cNvSpPr txBox="1"/>
          <p:nvPr/>
        </p:nvSpPr>
        <p:spPr>
          <a:xfrm>
            <a:off x="3787025" y="3899100"/>
            <a:ext cx="4140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Traverse order : (k [outermost] , j [innermost]])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Project on k, </a:t>
            </a:r>
            <a:r>
              <a:rPr b="1" lang="en" sz="1300">
                <a:solidFill>
                  <a:schemeClr val="dk1"/>
                </a:solidFill>
              </a:rPr>
              <a:t>eliminate j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Get LB/UB of outer loop on k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4288" y="2386363"/>
            <a:ext cx="96202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8648" y="2464025"/>
            <a:ext cx="261805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490250" y="450150"/>
            <a:ext cx="8091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Module 132: Affine array Accesses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Dependencies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975825"/>
            <a:ext cx="8520600" cy="39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Reordered iteration indices: Switching order of iteration </a:t>
            </a:r>
            <a:r>
              <a:rPr lang="en" sz="1600"/>
              <a:t>space</a:t>
            </a:r>
            <a:r>
              <a:rPr lang="en" sz="1600"/>
              <a:t>, Changing axes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Memory access within each iteration &amp; Data Dependencies as result of changing axes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Do 2 iterations access same memory location ? </a:t>
            </a:r>
            <a:r>
              <a:rPr b="1" lang="en" sz="1600"/>
              <a:t>Data Dependent. No reordering</a:t>
            </a:r>
            <a:r>
              <a:rPr lang="en" sz="1600"/>
              <a:t>. </a:t>
            </a:r>
            <a:endParaRPr sz="1600"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75" y="1912625"/>
            <a:ext cx="3661775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8374" y="1961175"/>
            <a:ext cx="4765476" cy="9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4327174" y="2734575"/>
            <a:ext cx="476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Pair: Iteration 1: (i, j), Iteration 2: (i’, j’)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2nd part: Constraint for memory access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Affine constraint, affine expression (C</a:t>
            </a:r>
            <a:r>
              <a:rPr baseline="-25000" lang="en"/>
              <a:t>i</a:t>
            </a:r>
            <a:r>
              <a:rPr lang="en"/>
              <a:t>x</a:t>
            </a:r>
            <a:r>
              <a:rPr baseline="-25000" lang="en"/>
              <a:t>i</a:t>
            </a:r>
            <a:r>
              <a:rPr lang="en"/>
              <a:t> + C</a:t>
            </a:r>
            <a:r>
              <a:rPr baseline="-25000" lang="en"/>
              <a:t>0</a:t>
            </a:r>
            <a:r>
              <a:rPr lang="en"/>
              <a:t>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Not affine : % is not covered by affine expression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575" y="3657350"/>
            <a:ext cx="3585574" cy="11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4032600"/>
            <a:ext cx="4149400" cy="5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